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6.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45" r:id="rId1"/>
    <p:sldMasterId id="2147483962" r:id="rId2"/>
    <p:sldMasterId id="2147483984" r:id="rId3"/>
    <p:sldMasterId id="2147484000" r:id="rId4"/>
    <p:sldMasterId id="2147484017" r:id="rId5"/>
    <p:sldMasterId id="2147484034" r:id="rId6"/>
    <p:sldMasterId id="2147484051" r:id="rId7"/>
  </p:sldMasterIdLst>
  <p:notesMasterIdLst>
    <p:notesMasterId r:id="rId33"/>
  </p:notesMasterIdLst>
  <p:handoutMasterIdLst>
    <p:handoutMasterId r:id="rId34"/>
  </p:handoutMasterIdLst>
  <p:sldIdLst>
    <p:sldId id="328" r:id="rId8"/>
    <p:sldId id="351" r:id="rId9"/>
    <p:sldId id="276" r:id="rId10"/>
    <p:sldId id="277" r:id="rId11"/>
    <p:sldId id="278" r:id="rId12"/>
    <p:sldId id="284" r:id="rId13"/>
    <p:sldId id="281" r:id="rId14"/>
    <p:sldId id="352" r:id="rId15"/>
    <p:sldId id="339" r:id="rId16"/>
    <p:sldId id="347" r:id="rId17"/>
    <p:sldId id="353" r:id="rId18"/>
    <p:sldId id="354" r:id="rId19"/>
    <p:sldId id="350" r:id="rId20"/>
    <p:sldId id="355" r:id="rId21"/>
    <p:sldId id="292" r:id="rId22"/>
    <p:sldId id="330" r:id="rId23"/>
    <p:sldId id="290" r:id="rId24"/>
    <p:sldId id="295" r:id="rId25"/>
    <p:sldId id="358" r:id="rId26"/>
    <p:sldId id="359" r:id="rId27"/>
    <p:sldId id="318" r:id="rId28"/>
    <p:sldId id="325" r:id="rId29"/>
    <p:sldId id="313" r:id="rId30"/>
    <p:sldId id="326" r:id="rId31"/>
    <p:sldId id="349" r:id="rId32"/>
  </p:sldIdLst>
  <p:sldSz cx="9144000" cy="6858000" type="screen4x3"/>
  <p:notesSz cx="6858000" cy="9144000"/>
  <p:defaultTex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65" autoAdjust="0"/>
    <p:restoredTop sz="66667" autoAdjust="0"/>
  </p:normalViewPr>
  <p:slideViewPr>
    <p:cSldViewPr snapToObjects="1">
      <p:cViewPr varScale="1">
        <p:scale>
          <a:sx n="85" d="100"/>
          <a:sy n="85" d="100"/>
        </p:scale>
        <p:origin x="-1152" y="-96"/>
      </p:cViewPr>
      <p:guideLst>
        <p:guide orient="horz" pos="2160"/>
        <p:guide pos="2880"/>
      </p:guideLst>
    </p:cSldViewPr>
  </p:slideViewPr>
  <p:notesTextViewPr>
    <p:cViewPr>
      <p:scale>
        <a:sx n="100" d="100"/>
        <a:sy n="100" d="100"/>
      </p:scale>
      <p:origin x="0" y="0"/>
    </p:cViewPr>
  </p:notesTextViewPr>
  <p:sorterViewPr>
    <p:cViewPr>
      <p:scale>
        <a:sx n="154" d="100"/>
        <a:sy n="154" d="100"/>
      </p:scale>
      <p:origin x="0" y="256"/>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9" Type="http://schemas.openxmlformats.org/officeDocument/2006/relationships/slide" Target="slides/slide2.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pitchFamily="35" charset="0"/>
                <a:ea typeface="ＭＳ Ｐゴシック" pitchFamily="35" charset="-128"/>
                <a:cs typeface="ＭＳ Ｐゴシック" pitchFamily="35"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F8108E4F-2B7F-264B-AE2E-BE8160299221}" type="datetime1">
              <a:rPr lang="en-US"/>
              <a:pPr>
                <a:defRPr/>
              </a:pPr>
              <a:t>4/16/15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pitchFamily="35" charset="0"/>
                <a:ea typeface="ＭＳ Ｐゴシック" pitchFamily="35" charset="-128"/>
                <a:cs typeface="ＭＳ Ｐゴシック" pitchFamily="35"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50571C24-CDD3-304C-A229-E250B4A32664}" type="slidenum">
              <a:rPr lang="en-US"/>
              <a:pPr>
                <a:defRPr/>
              </a:pPr>
              <a:t>‹#›</a:t>
            </a:fld>
            <a:endParaRPr lang="en-US"/>
          </a:p>
        </p:txBody>
      </p:sp>
    </p:spTree>
    <p:extLst>
      <p:ext uri="{BB962C8B-B14F-4D97-AF65-F5344CB8AC3E}">
        <p14:creationId xmlns:p14="http://schemas.microsoft.com/office/powerpoint/2010/main" val="32733695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pitchFamily="35" charset="0"/>
                <a:ea typeface="ＭＳ Ｐゴシック" pitchFamily="35" charset="-128"/>
                <a:cs typeface="ＭＳ Ｐゴシック" pitchFamily="35"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B1FCF475-8832-904F-897F-869A13AD1352}" type="datetime1">
              <a:rPr lang="en-US"/>
              <a:pPr>
                <a:defRPr/>
              </a:pPr>
              <a:t>4/16/15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pitchFamily="35" charset="0"/>
                <a:ea typeface="ＭＳ Ｐゴシック" pitchFamily="35" charset="-128"/>
                <a:cs typeface="ＭＳ Ｐゴシック" pitchFamily="35"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1604844A-7781-B04A-978F-69210B3CF4E2}" type="slidenum">
              <a:rPr lang="en-US"/>
              <a:pPr>
                <a:defRPr/>
              </a:pPr>
              <a:t>‹#›</a:t>
            </a:fld>
            <a:endParaRPr lang="en-US"/>
          </a:p>
        </p:txBody>
      </p:sp>
    </p:spTree>
    <p:extLst>
      <p:ext uri="{BB962C8B-B14F-4D97-AF65-F5344CB8AC3E}">
        <p14:creationId xmlns:p14="http://schemas.microsoft.com/office/powerpoint/2010/main" val="3163624997"/>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ＭＳ Ｐゴシック" pitchFamily="-65"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ＭＳ Ｐゴシック" charset="0"/>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ＭＳ Ｐゴシック" charset="0"/>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ＭＳ Ｐゴシック" charset="0"/>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ＭＳ Ｐゴシック"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6D420D-EB5D-114E-A5FF-7C9631FE1594}" type="slidenum">
              <a:rPr lang="en-US">
                <a:solidFill>
                  <a:prstClr val="black"/>
                </a:solidFill>
                <a:latin typeface="Calibri"/>
              </a:rPr>
              <a:pPr/>
              <a:t>3</a:t>
            </a:fld>
            <a:endParaRPr lang="en-US">
              <a:solidFill>
                <a:prstClr val="black"/>
              </a:solidFill>
              <a:latin typeface="Calibri"/>
            </a:endParaRPr>
          </a:p>
        </p:txBody>
      </p:sp>
      <p:sp>
        <p:nvSpPr>
          <p:cNvPr id="1615874" name="Rectangle 2"/>
          <p:cNvSpPr>
            <a:spLocks noGrp="1" noRot="1" noChangeAspect="1" noChangeArrowheads="1" noTextEdit="1"/>
          </p:cNvSpPr>
          <p:nvPr>
            <p:ph type="sldImg"/>
          </p:nvPr>
        </p:nvSpPr>
        <p:spPr>
          <a:ln/>
        </p:spPr>
      </p:sp>
      <p:sp>
        <p:nvSpPr>
          <p:cNvPr id="161587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04844A-7781-B04A-978F-69210B3CF4E2}" type="slidenum">
              <a:rPr lang="en-US" smtClean="0"/>
              <a:pPr>
                <a:defRPr/>
              </a:pPr>
              <a:t>16</a:t>
            </a:fld>
            <a:endParaRPr lang="en-US"/>
          </a:p>
        </p:txBody>
      </p:sp>
    </p:spTree>
    <p:extLst>
      <p:ext uri="{BB962C8B-B14F-4D97-AF65-F5344CB8AC3E}">
        <p14:creationId xmlns:p14="http://schemas.microsoft.com/office/powerpoint/2010/main" val="1886565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70412" cy="3429000"/>
          </a:xfrm>
        </p:spPr>
      </p:sp>
      <p:sp>
        <p:nvSpPr>
          <p:cNvPr id="3" name="Notes Placeholder 2"/>
          <p:cNvSpPr>
            <a:spLocks noGrp="1"/>
          </p:cNvSpPr>
          <p:nvPr>
            <p:ph type="body" idx="1"/>
          </p:nvPr>
        </p:nvSpPr>
        <p:spPr/>
        <p:txBody>
          <a:bodyPr>
            <a:normAutofit fontScale="25000" lnSpcReduction="20000"/>
          </a:bodyPr>
          <a:lstStyle/>
          <a:p>
            <a:endParaRPr lang="en-US" dirty="0">
              <a:solidFill>
                <a:srgbClr val="000000"/>
              </a:solidFill>
            </a:endParaRPr>
          </a:p>
        </p:txBody>
      </p:sp>
      <p:sp>
        <p:nvSpPr>
          <p:cNvPr id="4" name="Slide Number Placeholder 3"/>
          <p:cNvSpPr>
            <a:spLocks noGrp="1"/>
          </p:cNvSpPr>
          <p:nvPr>
            <p:ph type="sldNum" sz="quarter" idx="10"/>
          </p:nvPr>
        </p:nvSpPr>
        <p:spPr>
          <a:xfrm>
            <a:off x="3884414" y="8685895"/>
            <a:ext cx="2972098" cy="456595"/>
          </a:xfrm>
          <a:prstGeom prst="rect">
            <a:avLst/>
          </a:prstGeom>
        </p:spPr>
        <p:txBody>
          <a:bodyPr lIns="86486" tIns="43243" rIns="86486" bIns="43243"/>
          <a:lstStyle/>
          <a:p>
            <a:fld id="{74BF04EF-D5D4-1240-9BA7-6DA9BC1548C3}" type="slidenum">
              <a:rPr lang="en-US" smtClean="0"/>
              <a:pPr/>
              <a:t>19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1" dirty="0" smtClean="0"/>
              <a:t>Impact and Approach</a:t>
            </a:r>
          </a:p>
          <a:p>
            <a:pPr>
              <a:buFontTx/>
              <a:buNone/>
            </a:pPr>
            <a:endParaRPr lang="en-US" dirty="0" smtClean="0"/>
          </a:p>
          <a:p>
            <a:pPr>
              <a:buFontTx/>
              <a:buNone/>
            </a:pPr>
            <a:r>
              <a:rPr lang="en-US" dirty="0" smtClean="0"/>
              <a:t>HEDM = High Energy Diffraction Microscopy</a:t>
            </a:r>
          </a:p>
          <a:p>
            <a:pPr>
              <a:buFontTx/>
              <a:buNone/>
            </a:pPr>
            <a:endParaRPr lang="en-US" dirty="0" smtClean="0"/>
          </a:p>
          <a:p>
            <a:pPr>
              <a:buFontTx/>
              <a:buNone/>
            </a:pPr>
            <a:r>
              <a:rPr lang="en-US" b="1" dirty="0" smtClean="0"/>
              <a:t>Accomplishments</a:t>
            </a:r>
          </a:p>
          <a:p>
            <a:pPr>
              <a:buFontTx/>
              <a:buNone/>
            </a:pPr>
            <a:endParaRPr lang="en-US" b="1" dirty="0" smtClean="0"/>
          </a:p>
          <a:p>
            <a:pPr marL="171450" marR="0" lvl="0" indent="-171450" algn="l" defTabSz="457200" rtl="0" eaLnBrk="1" fontAlgn="auto" latinLnBrk="0" hangingPunct="1">
              <a:lnSpc>
                <a:spcPct val="100000"/>
              </a:lnSpc>
              <a:spcBef>
                <a:spcPts val="0"/>
              </a:spcBef>
              <a:spcAft>
                <a:spcPts val="0"/>
              </a:spcAft>
              <a:buClrTx/>
              <a:buSzTx/>
              <a:buFont typeface="Arial"/>
              <a:buChar char="•"/>
              <a:tabLst/>
              <a:defRPr/>
            </a:pPr>
            <a:r>
              <a:rPr kumimoji="0" lang="en-US" sz="1200" b="0" i="0" u="none" strike="noStrike" kern="1200" cap="none" normalizeH="0" baseline="0" dirty="0" smtClean="0">
                <a:ln>
                  <a:noFill/>
                </a:ln>
                <a:solidFill>
                  <a:schemeClr val="bg2">
                    <a:lumMod val="10000"/>
                  </a:schemeClr>
                </a:solidFill>
                <a:effectLst/>
                <a:latin typeface="+mn-lt"/>
                <a:ea typeface="+mn-ea"/>
                <a:cs typeface="+mn-cs"/>
              </a:rPr>
              <a:t>Developed new analysis technique using Swift to process data from the APS at Sectors 1, 6 and 11 (in collaboration with APS and DEBD Grand Challenge LDRD)</a:t>
            </a:r>
          </a:p>
          <a:p>
            <a:pPr>
              <a:buFontTx/>
              <a:buNone/>
            </a:pPr>
            <a:r>
              <a:rPr lang="en-US" b="1" dirty="0" smtClean="0"/>
              <a:t>The “boosting” success story is</a:t>
            </a:r>
            <a:r>
              <a:rPr lang="en-US" b="1" baseline="0" dirty="0" smtClean="0"/>
              <a:t> about HEDM at Sector 1.  Mira was also used for diffuse scattering analysis and simulation at Sectors 6 &amp; 11.</a:t>
            </a:r>
            <a:endParaRPr lang="en-US" b="1" dirty="0" smtClean="0"/>
          </a:p>
          <a:p>
            <a:pPr>
              <a:buFontTx/>
              <a:buNone/>
            </a:pPr>
            <a:endParaRPr lang="en-US" dirty="0" smtClean="0"/>
          </a:p>
          <a:p>
            <a:pPr>
              <a:buFontTx/>
              <a:buNone/>
            </a:pPr>
            <a:r>
              <a:rPr lang="en-US" b="1" dirty="0" smtClean="0"/>
              <a:t>ALCF Contributions</a:t>
            </a:r>
          </a:p>
          <a:p>
            <a:pPr>
              <a:buFontTx/>
              <a:buNone/>
            </a:pPr>
            <a:endParaRPr lang="en-US" b="1" dirty="0" smtClean="0"/>
          </a:p>
          <a:p>
            <a:pPr marL="237744" marR="0" indent="-237744" algn="l" defTabSz="457200" rtl="0" eaLnBrk="1" fontAlgn="base" latinLnBrk="0" hangingPunct="1">
              <a:lnSpc>
                <a:spcPct val="100000"/>
              </a:lnSpc>
              <a:spcBef>
                <a:spcPct val="0"/>
              </a:spcBef>
              <a:spcAft>
                <a:spcPct val="0"/>
              </a:spcAft>
              <a:buClrTx/>
              <a:buSzTx/>
              <a:buFont typeface="Arial"/>
              <a:buChar char="•"/>
              <a:tabLst/>
              <a:defRPr/>
            </a:pPr>
            <a:r>
              <a:rPr lang="en-US" sz="1200" dirty="0" smtClean="0">
                <a:solidFill>
                  <a:schemeClr val="dk1"/>
                </a:solidFill>
                <a:latin typeface="+mn-lt"/>
                <a:cs typeface="+mn-cs"/>
              </a:rPr>
              <a:t>Design,</a:t>
            </a:r>
            <a:r>
              <a:rPr lang="en-US" sz="1200" baseline="0" dirty="0" smtClean="0">
                <a:solidFill>
                  <a:schemeClr val="dk1"/>
                </a:solidFill>
                <a:latin typeface="+mn-lt"/>
                <a:cs typeface="+mn-cs"/>
              </a:rPr>
              <a:t> d</a:t>
            </a:r>
            <a:r>
              <a:rPr lang="en-US" sz="1200" dirty="0" smtClean="0">
                <a:solidFill>
                  <a:schemeClr val="dk1"/>
                </a:solidFill>
                <a:latin typeface="+mn-lt"/>
                <a:cs typeface="+mn-cs"/>
              </a:rPr>
              <a:t>evelopment,</a:t>
            </a:r>
            <a:r>
              <a:rPr lang="en-US" sz="1200" baseline="0" dirty="0" smtClean="0">
                <a:solidFill>
                  <a:schemeClr val="dk1"/>
                </a:solidFill>
                <a:latin typeface="+mn-lt"/>
                <a:cs typeface="+mn-cs"/>
              </a:rPr>
              <a:t> </a:t>
            </a:r>
            <a:r>
              <a:rPr lang="en-US" sz="1200" dirty="0" smtClean="0">
                <a:solidFill>
                  <a:schemeClr val="dk1"/>
                </a:solidFill>
                <a:latin typeface="+mn-lt"/>
                <a:cs typeface="+mn-cs"/>
              </a:rPr>
              <a:t>support and trial user engagement to make workflow solutions on ALCF systems</a:t>
            </a:r>
            <a:r>
              <a:rPr lang="en-US" sz="1200" baseline="0" dirty="0" smtClean="0">
                <a:solidFill>
                  <a:schemeClr val="dk1"/>
                </a:solidFill>
                <a:latin typeface="+mn-lt"/>
                <a:cs typeface="+mn-cs"/>
              </a:rPr>
              <a:t> a reliable, secure and supported production service</a:t>
            </a:r>
            <a:endParaRPr lang="en-US" b="1" dirty="0" smtClean="0"/>
          </a:p>
          <a:p>
            <a:pPr marL="0" marR="0" indent="0" algn="l" defTabSz="457200" rtl="0" eaLnBrk="1" fontAlgn="base" latinLnBrk="0" hangingPunct="1">
              <a:lnSpc>
                <a:spcPct val="100000"/>
              </a:lnSpc>
              <a:spcBef>
                <a:spcPct val="0"/>
              </a:spcBef>
              <a:spcAft>
                <a:spcPct val="0"/>
              </a:spcAft>
              <a:buClrTx/>
              <a:buSzTx/>
              <a:buFont typeface="Arial"/>
              <a:buNone/>
              <a:tabLst/>
              <a:defRPr/>
            </a:pPr>
            <a:r>
              <a:rPr lang="en-US" sz="1200" dirty="0" smtClean="0">
                <a:solidFill>
                  <a:schemeClr val="dk1"/>
                </a:solidFill>
                <a:latin typeface="+mn-lt"/>
                <a:cs typeface="+mn-cs"/>
              </a:rPr>
              <a:t>The support</a:t>
            </a:r>
            <a:r>
              <a:rPr lang="en-US" sz="1200" baseline="0" dirty="0" smtClean="0">
                <a:solidFill>
                  <a:schemeClr val="dk1"/>
                </a:solidFill>
                <a:latin typeface="+mn-lt"/>
                <a:cs typeface="+mn-cs"/>
              </a:rPr>
              <a:t> of Justin’s effort to develop and improve Swift execution on Mira, and to help code and test the scripts to run the NF-HEDM science code.</a:t>
            </a:r>
          </a:p>
          <a:p>
            <a:pPr marL="0" marR="0" indent="0" algn="l" defTabSz="457200" rtl="0" eaLnBrk="1" fontAlgn="base" latinLnBrk="0" hangingPunct="1">
              <a:lnSpc>
                <a:spcPct val="100000"/>
              </a:lnSpc>
              <a:spcBef>
                <a:spcPct val="0"/>
              </a:spcBef>
              <a:spcAft>
                <a:spcPct val="0"/>
              </a:spcAft>
              <a:buClrTx/>
              <a:buSzTx/>
              <a:buFont typeface="Arial"/>
              <a:buNone/>
              <a:tabLst/>
              <a:defRPr/>
            </a:pPr>
            <a:r>
              <a:rPr lang="en-US" sz="1200" dirty="0" smtClean="0">
                <a:solidFill>
                  <a:schemeClr val="dk1"/>
                </a:solidFill>
                <a:latin typeface="+mn-lt"/>
                <a:cs typeface="+mn-cs"/>
              </a:rPr>
              <a:t>The</a:t>
            </a:r>
            <a:r>
              <a:rPr lang="en-US" sz="1200" baseline="0" dirty="0" smtClean="0">
                <a:solidFill>
                  <a:schemeClr val="dk1"/>
                </a:solidFill>
                <a:latin typeface="+mn-lt"/>
                <a:cs typeface="+mn-cs"/>
              </a:rPr>
              <a:t> support of </a:t>
            </a:r>
            <a:r>
              <a:rPr lang="en-US" sz="1200" baseline="0" dirty="0" err="1" smtClean="0">
                <a:solidFill>
                  <a:schemeClr val="dk1"/>
                </a:solidFill>
                <a:latin typeface="+mn-lt"/>
                <a:cs typeface="+mn-cs"/>
              </a:rPr>
              <a:t>Ketan’s</a:t>
            </a:r>
            <a:r>
              <a:rPr lang="en-US" sz="1200" baseline="0" dirty="0" smtClean="0">
                <a:solidFill>
                  <a:schemeClr val="dk1"/>
                </a:solidFill>
                <a:latin typeface="+mn-lt"/>
                <a:cs typeface="+mn-cs"/>
              </a:rPr>
              <a:t> effort to design and implement a flexible production workflow service</a:t>
            </a:r>
          </a:p>
          <a:p>
            <a:pPr marL="0" marR="0" indent="0" algn="l" defTabSz="457200" rtl="0" eaLnBrk="1" fontAlgn="base" latinLnBrk="0" hangingPunct="1">
              <a:lnSpc>
                <a:spcPct val="100000"/>
              </a:lnSpc>
              <a:spcBef>
                <a:spcPct val="0"/>
              </a:spcBef>
              <a:spcAft>
                <a:spcPct val="0"/>
              </a:spcAft>
              <a:buClrTx/>
              <a:buSzTx/>
              <a:buFont typeface="Arial"/>
              <a:buNone/>
              <a:tabLst/>
              <a:defRPr/>
            </a:pPr>
            <a:endParaRPr lang="en-US" sz="1200" dirty="0" smtClean="0">
              <a:solidFill>
                <a:schemeClr val="dk1"/>
              </a:solidFill>
              <a:latin typeface="+mn-lt"/>
              <a:cs typeface="+mn-cs"/>
            </a:endParaRPr>
          </a:p>
          <a:p>
            <a:pPr marL="237744" marR="0" indent="-237744" algn="l" defTabSz="457200" rtl="0" eaLnBrk="1" fontAlgn="base" latinLnBrk="0" hangingPunct="1">
              <a:lnSpc>
                <a:spcPct val="100000"/>
              </a:lnSpc>
              <a:spcBef>
                <a:spcPct val="0"/>
              </a:spcBef>
              <a:spcAft>
                <a:spcPct val="0"/>
              </a:spcAft>
              <a:buClrTx/>
              <a:buSzTx/>
              <a:buFont typeface="Arial"/>
              <a:buChar char="•"/>
              <a:tabLst/>
              <a:defRPr/>
            </a:pPr>
            <a:r>
              <a:rPr lang="en-US" sz="1200" dirty="0" smtClean="0">
                <a:solidFill>
                  <a:schemeClr val="dk1"/>
                </a:solidFill>
                <a:latin typeface="+mn-lt"/>
                <a:cs typeface="+mn-cs"/>
              </a:rPr>
              <a:t>Creation</a:t>
            </a:r>
            <a:r>
              <a:rPr lang="en-US" sz="1200" baseline="0" dirty="0" smtClean="0">
                <a:solidFill>
                  <a:schemeClr val="dk1"/>
                </a:solidFill>
                <a:latin typeface="+mn-lt"/>
                <a:cs typeface="+mn-cs"/>
              </a:rPr>
              <a:t> and support of the Petrel data server</a:t>
            </a:r>
          </a:p>
          <a:p>
            <a:pPr marL="0" marR="0" indent="0" algn="l" defTabSz="457200" rtl="0" eaLnBrk="1" fontAlgn="base" latinLnBrk="0" hangingPunct="1">
              <a:lnSpc>
                <a:spcPct val="100000"/>
              </a:lnSpc>
              <a:spcBef>
                <a:spcPct val="0"/>
              </a:spcBef>
              <a:spcAft>
                <a:spcPct val="0"/>
              </a:spcAft>
              <a:buClrTx/>
              <a:buSzTx/>
              <a:buFont typeface="Arial"/>
              <a:buNone/>
              <a:tabLst/>
              <a:defRPr/>
            </a:pPr>
            <a:r>
              <a:rPr lang="en-US" sz="1200" baseline="0" dirty="0" smtClean="0">
                <a:solidFill>
                  <a:schemeClr val="dk1"/>
                </a:solidFill>
                <a:latin typeface="+mn-lt"/>
                <a:cs typeface="+mn-cs"/>
              </a:rPr>
              <a:t>Petrel was not used in this specific accomplishment, but is expected to be useful to APS scientists in the future.</a:t>
            </a:r>
          </a:p>
          <a:p>
            <a:pPr marL="0" marR="0" indent="0" algn="l" defTabSz="457200" rtl="0" eaLnBrk="1" fontAlgn="base" latinLnBrk="0" hangingPunct="1">
              <a:lnSpc>
                <a:spcPct val="100000"/>
              </a:lnSpc>
              <a:spcBef>
                <a:spcPct val="0"/>
              </a:spcBef>
              <a:spcAft>
                <a:spcPct val="0"/>
              </a:spcAft>
              <a:buClrTx/>
              <a:buSzTx/>
              <a:buFont typeface="Arial"/>
              <a:buNone/>
              <a:tabLst/>
              <a:defRPr/>
            </a:pPr>
            <a:endParaRPr lang="en-US" sz="1200" baseline="0" dirty="0" smtClean="0">
              <a:solidFill>
                <a:schemeClr val="dk1"/>
              </a:solidFill>
              <a:latin typeface="+mn-lt"/>
              <a:cs typeface="+mn-cs"/>
            </a:endParaRPr>
          </a:p>
          <a:p>
            <a:pPr marL="237744" marR="0" indent="-237744" algn="l" defTabSz="457200" rtl="0" eaLnBrk="1" fontAlgn="base" latinLnBrk="0" hangingPunct="1">
              <a:lnSpc>
                <a:spcPct val="100000"/>
              </a:lnSpc>
              <a:spcBef>
                <a:spcPct val="0"/>
              </a:spcBef>
              <a:spcAft>
                <a:spcPct val="0"/>
              </a:spcAft>
              <a:buClrTx/>
              <a:buSzTx/>
              <a:buFont typeface="Arial"/>
              <a:buChar char="•"/>
              <a:tabLst/>
              <a:defRPr/>
            </a:pPr>
            <a:r>
              <a:rPr lang="en-US" sz="1200" dirty="0" smtClean="0">
                <a:solidFill>
                  <a:schemeClr val="dk1"/>
                </a:solidFill>
                <a:latin typeface="+mn-lt"/>
                <a:cs typeface="+mn-cs"/>
              </a:rPr>
              <a:t>Reservation on</a:t>
            </a:r>
            <a:r>
              <a:rPr lang="en-US" sz="1200" baseline="0" dirty="0" smtClean="0">
                <a:solidFill>
                  <a:schemeClr val="dk1"/>
                </a:solidFill>
                <a:latin typeface="+mn-lt"/>
                <a:cs typeface="+mn-cs"/>
              </a:rPr>
              <a:t> Mira (8 racks) for APS HEDM experiment at Sector 1-ID </a:t>
            </a:r>
            <a:r>
              <a:rPr lang="en-US" sz="1200" baseline="0" dirty="0" err="1" smtClean="0">
                <a:solidFill>
                  <a:schemeClr val="dk1"/>
                </a:solidFill>
                <a:latin typeface="+mn-lt"/>
                <a:cs typeface="+mn-cs"/>
              </a:rPr>
              <a:t>beamline</a:t>
            </a:r>
            <a:r>
              <a:rPr lang="en-US" sz="1200" baseline="0" dirty="0" smtClean="0">
                <a:solidFill>
                  <a:schemeClr val="dk1"/>
                </a:solidFill>
                <a:latin typeface="+mn-lt"/>
                <a:cs typeface="+mn-cs"/>
              </a:rPr>
              <a:t> (8/10/2014)</a:t>
            </a:r>
          </a:p>
          <a:p>
            <a:pPr marL="0" marR="0" indent="0" algn="l" defTabSz="457200" rtl="0" eaLnBrk="1" fontAlgn="base" latinLnBrk="0" hangingPunct="1">
              <a:lnSpc>
                <a:spcPct val="100000"/>
              </a:lnSpc>
              <a:spcBef>
                <a:spcPct val="0"/>
              </a:spcBef>
              <a:spcAft>
                <a:spcPct val="0"/>
              </a:spcAft>
              <a:buClrTx/>
              <a:buSzTx/>
              <a:buFont typeface="Arial"/>
              <a:buNone/>
              <a:tabLst/>
              <a:defRPr/>
            </a:pPr>
            <a:r>
              <a:rPr lang="en-US" sz="1200" baseline="0" dirty="0" smtClean="0">
                <a:solidFill>
                  <a:schemeClr val="dk1"/>
                </a:solidFill>
                <a:latin typeface="+mn-lt"/>
                <a:cs typeface="+mn-cs"/>
              </a:rPr>
              <a:t>We are gathering data on specifics. I think the Mira project used </a:t>
            </a:r>
            <a:r>
              <a:rPr lang="en-US" sz="1200" baseline="0" dirty="0" err="1" smtClean="0">
                <a:solidFill>
                  <a:schemeClr val="dk1"/>
                </a:solidFill>
                <a:latin typeface="+mn-lt"/>
                <a:cs typeface="+mn-cs"/>
              </a:rPr>
              <a:t>ws</a:t>
            </a:r>
            <a:r>
              <a:rPr lang="en-US" sz="1200" baseline="0" dirty="0" smtClean="0">
                <a:solidFill>
                  <a:schemeClr val="dk1"/>
                </a:solidFill>
                <a:latin typeface="+mn-lt"/>
                <a:cs typeface="+mn-cs"/>
              </a:rPr>
              <a:t> “DEBD” or “Discovery Engines”</a:t>
            </a:r>
          </a:p>
          <a:p>
            <a:pPr>
              <a:buFontTx/>
              <a:buNone/>
            </a:pPr>
            <a:endParaRPr lang="en-US" dirty="0" smtClean="0"/>
          </a:p>
          <a:p>
            <a:pPr>
              <a:buFontTx/>
              <a:buNone/>
            </a:pPr>
            <a:endParaRPr lang="en-US" dirty="0" smtClean="0"/>
          </a:p>
          <a:p>
            <a:pPr>
              <a:buFontTx/>
              <a:buNone/>
            </a:pPr>
            <a:r>
              <a:rPr lang="en-US" b="1" dirty="0" smtClean="0"/>
              <a:t>Publications</a:t>
            </a:r>
          </a:p>
          <a:p>
            <a:pPr>
              <a:buFontTx/>
              <a:buNone/>
            </a:pPr>
            <a:endParaRPr lang="en-US" dirty="0" smtClean="0"/>
          </a:p>
          <a:p>
            <a:pPr>
              <a:buFontTx/>
              <a:buNone/>
            </a:pPr>
            <a:r>
              <a:rPr lang="en-US" dirty="0" smtClean="0"/>
              <a:t>"High-Energy Synchrotron X-ray Techniques for Studying Irradiated Materials", J.-S. Park et al, </a:t>
            </a:r>
            <a:r>
              <a:rPr lang="en-US" dirty="0" err="1" smtClean="0"/>
              <a:t>J.Mat</a:t>
            </a:r>
            <a:r>
              <a:rPr lang="en-US" dirty="0" smtClean="0"/>
              <a:t>. Res. (in press)</a:t>
            </a:r>
            <a:r>
              <a:rPr lang="en-US" baseline="0" dirty="0" smtClean="0"/>
              <a:t> describes the new HEDM code that was developed and used here. Swift in turn was used to create the workflow to run this code on all the data from an experiment.</a:t>
            </a:r>
          </a:p>
          <a:p>
            <a:pPr>
              <a:buFontTx/>
              <a:buNone/>
            </a:pPr>
            <a:endParaRPr lang="en-US" baseline="0" dirty="0" smtClean="0"/>
          </a:p>
          <a:p>
            <a:pPr>
              <a:buFontTx/>
              <a:buNone/>
            </a:pPr>
            <a:r>
              <a:rPr lang="en-US" baseline="0" dirty="0" smtClean="0"/>
              <a:t>Big data staging with MPI-IO for interactive X-ray science </a:t>
            </a:r>
          </a:p>
          <a:p>
            <a:pPr>
              <a:buFontTx/>
              <a:buNone/>
            </a:pPr>
            <a:r>
              <a:rPr lang="en-US" baseline="0" dirty="0" smtClean="0"/>
              <a:t>Justin M. Wozniak, </a:t>
            </a:r>
            <a:r>
              <a:rPr lang="en-US" baseline="0" dirty="0" err="1" smtClean="0"/>
              <a:t>Hemant</a:t>
            </a:r>
            <a:r>
              <a:rPr lang="en-US" baseline="0" dirty="0" smtClean="0"/>
              <a:t> Sharma, Timothy G. Armstrong, Michael Wilde, Jonathan D. </a:t>
            </a:r>
            <a:r>
              <a:rPr lang="en-US" baseline="0" dirty="0" err="1" smtClean="0"/>
              <a:t>Almer</a:t>
            </a:r>
            <a:r>
              <a:rPr lang="en-US" baseline="0" dirty="0" smtClean="0"/>
              <a:t>, Ian T. Foster </a:t>
            </a:r>
          </a:p>
          <a:p>
            <a:pPr>
              <a:buFontTx/>
              <a:buNone/>
            </a:pPr>
            <a:r>
              <a:rPr lang="en-US" baseline="0" dirty="0" smtClean="0"/>
              <a:t>Proc. IEEE/ACM Symposium on Big Data Computing, 2014. </a:t>
            </a:r>
            <a:endParaRPr lang="en-US" dirty="0" smtClean="0"/>
          </a:p>
          <a:p>
            <a:pPr>
              <a:buFontTx/>
              <a:buNone/>
            </a:pPr>
            <a:endParaRPr lang="en-US" dirty="0" smtClean="0"/>
          </a:p>
          <a:p>
            <a:pPr>
              <a:buFontTx/>
              <a:buNone/>
            </a:pPr>
            <a:r>
              <a:rPr lang="en-US" dirty="0" smtClean="0"/>
              <a:t>DEB</a:t>
            </a:r>
            <a:r>
              <a:rPr lang="en-US" baseline="0" dirty="0" smtClean="0"/>
              <a:t>D DGC is Argonne Directors Grand Challenge LDRD “Integrating Simulation and Observation: Discovery Engines for Big Data”)</a:t>
            </a:r>
          </a:p>
          <a:p>
            <a:pPr>
              <a:buFontTx/>
              <a:buNone/>
            </a:pPr>
            <a:endParaRPr lang="en-US" baseline="0" dirty="0" smtClean="0"/>
          </a:p>
          <a:p>
            <a:pPr>
              <a:buFontTx/>
              <a:buNone/>
            </a:pPr>
            <a:r>
              <a:rPr lang="en-US" baseline="0" dirty="0" smtClean="0"/>
              <a:t>The data plots are “confidence plots”. Redder is better. </a:t>
            </a:r>
            <a:endParaRPr lang="en-US" dirty="0" smtClean="0"/>
          </a:p>
          <a:p>
            <a:pPr>
              <a:buFontTx/>
              <a:buNone/>
            </a:pPr>
            <a:endParaRPr lang="en-US" dirty="0" smtClean="0"/>
          </a:p>
          <a:p>
            <a:pPr>
              <a:buFontTx/>
              <a:buNone/>
            </a:pPr>
            <a:endParaRPr lang="en-US" dirty="0"/>
          </a:p>
        </p:txBody>
      </p:sp>
      <p:sp>
        <p:nvSpPr>
          <p:cNvPr id="4" name="Slide Number Placeholder 3"/>
          <p:cNvSpPr>
            <a:spLocks noGrp="1"/>
          </p:cNvSpPr>
          <p:nvPr>
            <p:ph type="sldNum" sz="quarter" idx="10"/>
          </p:nvPr>
        </p:nvSpPr>
        <p:spPr/>
        <p:txBody>
          <a:bodyPr/>
          <a:lstStyle/>
          <a:p>
            <a:fld id="{5E3625D9-2AE3-E344-B6BF-06A1F8B94A24}" type="slidenum">
              <a:rPr lang="en-US" smtClean="0">
                <a:solidFill>
                  <a:prstClr val="black"/>
                </a:solidFill>
                <a:latin typeface="Calibri"/>
              </a:rPr>
              <a:pPr/>
              <a:t>20</a:t>
            </a:fld>
            <a:endParaRPr lang="en-US">
              <a:solidFill>
                <a:prstClr val="black"/>
              </a:solidFill>
              <a:latin typeface="Calibri"/>
            </a:endParaRPr>
          </a:p>
        </p:txBody>
      </p:sp>
    </p:spTree>
    <p:extLst>
      <p:ext uri="{BB962C8B-B14F-4D97-AF65-F5344CB8AC3E}">
        <p14:creationId xmlns:p14="http://schemas.microsoft.com/office/powerpoint/2010/main" val="1243358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6D420D-EB5D-114E-A5FF-7C9631FE1594}" type="slidenum">
              <a:rPr lang="en-US"/>
              <a:pPr/>
              <a:t>21</a:t>
            </a:fld>
            <a:endParaRPr lang="en-US"/>
          </a:p>
        </p:txBody>
      </p:sp>
      <p:sp>
        <p:nvSpPr>
          <p:cNvPr id="1615874" name="Rectangle 2"/>
          <p:cNvSpPr>
            <a:spLocks noGrp="1" noRot="1" noChangeAspect="1" noChangeArrowheads="1" noTextEdit="1"/>
          </p:cNvSpPr>
          <p:nvPr>
            <p:ph type="sldImg"/>
          </p:nvPr>
        </p:nvSpPr>
        <p:spPr>
          <a:ln/>
        </p:spPr>
      </p:sp>
      <p:sp>
        <p:nvSpPr>
          <p:cNvPr id="161587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6D420D-EB5D-114E-A5FF-7C9631FE1594}" type="slidenum">
              <a:rPr lang="en-US"/>
              <a:pPr/>
              <a:t>22</a:t>
            </a:fld>
            <a:endParaRPr lang="en-US"/>
          </a:p>
        </p:txBody>
      </p:sp>
      <p:sp>
        <p:nvSpPr>
          <p:cNvPr id="1615874" name="Rectangle 2"/>
          <p:cNvSpPr>
            <a:spLocks noGrp="1" noRot="1" noChangeAspect="1" noChangeArrowheads="1" noTextEdit="1"/>
          </p:cNvSpPr>
          <p:nvPr>
            <p:ph type="sldImg"/>
          </p:nvPr>
        </p:nvSpPr>
        <p:spPr>
          <a:ln/>
        </p:spPr>
      </p:sp>
      <p:sp>
        <p:nvSpPr>
          <p:cNvPr id="161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4588" y="685800"/>
            <a:ext cx="4570412"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1" y="4343400"/>
            <a:ext cx="5486399" cy="4114800"/>
          </a:xfrm>
          <a:prstGeom prst="rect">
            <a:avLst/>
          </a:prstGeom>
        </p:spPr>
        <p:txBody>
          <a:bodyPr lIns="91417" tIns="91417" rIns="91417" bIns="91417" anchor="t" anchorCtr="0">
            <a:noAutofit/>
          </a:bodyPr>
          <a:lstStyle/>
          <a:p>
            <a:pPr>
              <a:spcBef>
                <a:spcPts val="0"/>
              </a:spcBef>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6D420D-EB5D-114E-A5FF-7C9631FE1594}" type="slidenum">
              <a:rPr lang="en-US"/>
              <a:pPr/>
              <a:t>24</a:t>
            </a:fld>
            <a:endParaRPr lang="en-US"/>
          </a:p>
        </p:txBody>
      </p:sp>
      <p:sp>
        <p:nvSpPr>
          <p:cNvPr id="1615874" name="Rectangle 2"/>
          <p:cNvSpPr>
            <a:spLocks noGrp="1" noRot="1" noChangeAspect="1" noChangeArrowheads="1" noTextEdit="1"/>
          </p:cNvSpPr>
          <p:nvPr>
            <p:ph type="sldImg"/>
          </p:nvPr>
        </p:nvSpPr>
        <p:spPr>
          <a:ln/>
        </p:spPr>
      </p:sp>
      <p:sp>
        <p:nvSpPr>
          <p:cNvPr id="1615875" name="Rectangle 3"/>
          <p:cNvSpPr>
            <a:spLocks noGrp="1" noChangeArrowheads="1"/>
          </p:cNvSpPr>
          <p:nvPr>
            <p:ph type="body" idx="1"/>
          </p:nvPr>
        </p:nvSpPr>
        <p:spPr/>
        <p:txBody>
          <a:bodyPr/>
          <a:lstStyle/>
          <a:p>
            <a:r>
              <a:rPr lang="en-US" sz="2800" dirty="0" smtClean="0">
                <a:solidFill>
                  <a:srgbClr val="1F497D"/>
                </a:solidFill>
              </a:rPr>
              <a:t>Deeply in-situ </a:t>
            </a:r>
            <a:r>
              <a:rPr lang="en-US" sz="2800" dirty="0" err="1" smtClean="0">
                <a:solidFill>
                  <a:srgbClr val="1F497D"/>
                </a:solidFill>
              </a:rPr>
              <a:t>procesisng</a:t>
            </a:r>
            <a:endParaRPr lang="en-US" sz="2800" dirty="0" smtClean="0">
              <a:solidFill>
                <a:srgbClr val="1F497D"/>
              </a:solidFill>
            </a:endParaRPr>
          </a:p>
          <a:p>
            <a:pPr lvl="1"/>
            <a:r>
              <a:rPr lang="en-US" sz="2600" dirty="0" smtClean="0">
                <a:solidFill>
                  <a:srgbClr val="1F497D"/>
                </a:solidFill>
              </a:rPr>
              <a:t>Potential new model for extreme-scale analytics</a:t>
            </a:r>
          </a:p>
          <a:p>
            <a:pPr lvl="1"/>
            <a:r>
              <a:rPr lang="en-US" sz="2600" dirty="0" smtClean="0">
                <a:solidFill>
                  <a:srgbClr val="1F497D"/>
                </a:solidFill>
              </a:rPr>
              <a:t>Multiple workflows (and even users) could share resources to analyze a running model</a:t>
            </a:r>
          </a:p>
          <a:p>
            <a:pPr lvl="1"/>
            <a:r>
              <a:rPr lang="en-US" sz="2600" dirty="0" smtClean="0">
                <a:solidFill>
                  <a:srgbClr val="1F497D"/>
                </a:solidFill>
              </a:rPr>
              <a:t>Minimize data movement volume and distance</a:t>
            </a:r>
            <a:endParaRPr lang="en-US" sz="2400" dirty="0" smtClean="0">
              <a:solidFill>
                <a:srgbClr val="1F497D"/>
              </a:solidFill>
            </a:endParaRPr>
          </a:p>
          <a:p>
            <a:pPr lvl="1"/>
            <a:r>
              <a:rPr lang="en-US" sz="2600" dirty="0" smtClean="0">
                <a:solidFill>
                  <a:srgbClr val="1F497D"/>
                </a:solidFill>
              </a:rPr>
              <a:t>Work in progress by GLEAN, DIY, ADIOS, </a:t>
            </a:r>
            <a:r>
              <a:rPr lang="en-US" sz="2600" dirty="0" err="1" smtClean="0">
                <a:solidFill>
                  <a:srgbClr val="1F497D"/>
                </a:solidFill>
              </a:rPr>
              <a:t>Dataspaces</a:t>
            </a:r>
            <a:endParaRPr lang="en-US" sz="2600" dirty="0" smtClean="0">
              <a:solidFill>
                <a:srgbClr val="1F497D"/>
              </a:solidFill>
            </a:endParaRPr>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the Globus</a:t>
            </a:r>
            <a:r>
              <a:rPr lang="en-US" baseline="0" dirty="0" smtClean="0"/>
              <a:t> as being part of</a:t>
            </a:r>
            <a:r>
              <a:rPr lang="en-US" dirty="0" smtClean="0"/>
              <a:t> </a:t>
            </a:r>
            <a:r>
              <a:rPr lang="en-US" dirty="0" err="1" smtClean="0"/>
              <a:t>UChicago</a:t>
            </a:r>
            <a:r>
              <a:rPr lang="en-US" dirty="0" smtClean="0"/>
              <a:t> + ANL, as</a:t>
            </a:r>
            <a:r>
              <a:rPr lang="en-US" baseline="0" dirty="0" smtClean="0"/>
              <a:t> well as other context setting about how this work came about and is funded</a:t>
            </a: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solidFill>
                  <a:prstClr val="black"/>
                </a:solidFill>
              </a:rPr>
              <a:pPr>
                <a:defRPr/>
              </a:pPr>
              <a:t>25</a:t>
            </a:fld>
            <a:endParaRPr lang="en-US" dirty="0">
              <a:solidFill>
                <a:prstClr val="black"/>
              </a:solidFill>
            </a:endParaRPr>
          </a:p>
        </p:txBody>
      </p:sp>
    </p:spTree>
    <p:extLst>
      <p:ext uri="{BB962C8B-B14F-4D97-AF65-F5344CB8AC3E}">
        <p14:creationId xmlns:p14="http://schemas.microsoft.com/office/powerpoint/2010/main" val="1360242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p:nvPr>
        </p:nvSpPr>
        <p:spPr>
          <a:xfrm>
            <a:off x="3884414" y="8685896"/>
            <a:ext cx="2972098" cy="456595"/>
          </a:xfrm>
          <a:prstGeom prst="rect">
            <a:avLst/>
          </a:prstGeom>
          <a:noFill/>
        </p:spPr>
        <p:txBody>
          <a:bodyPr lIns="86478" tIns="43239" rIns="86478" bIns="43239"/>
          <a:lstStyle/>
          <a:p>
            <a:fld id="{945BE349-17A0-9E49-811D-52FA848668D4}" type="slidenum">
              <a:rPr lang="en-US" smtClean="0">
                <a:solidFill>
                  <a:prstClr val="black"/>
                </a:solidFill>
                <a:latin typeface="Calibri"/>
              </a:rPr>
              <a:pPr/>
              <a:t>4</a:t>
            </a:fld>
            <a:endParaRPr lang="en-US" smtClean="0">
              <a:solidFill>
                <a:prstClr val="black"/>
              </a:solidFill>
              <a:latin typeface="Calibri"/>
            </a:endParaRPr>
          </a:p>
        </p:txBody>
      </p:sp>
      <p:sp>
        <p:nvSpPr>
          <p:cNvPr id="34819" name="Rectangle 2"/>
          <p:cNvSpPr>
            <a:spLocks noGrp="1" noRot="1" noChangeAspect="1" noChangeArrowheads="1" noTextEdit="1"/>
          </p:cNvSpPr>
          <p:nvPr>
            <p:ph type="sldImg"/>
          </p:nvPr>
        </p:nvSpPr>
        <p:spPr>
          <a:xfrm>
            <a:off x="1144588" y="685800"/>
            <a:ext cx="4570412" cy="3429000"/>
          </a:xfrm>
          <a:ln/>
        </p:spPr>
      </p:sp>
      <p:sp>
        <p:nvSpPr>
          <p:cNvPr id="34820" name="Rectangle 3"/>
          <p:cNvSpPr>
            <a:spLocks noGrp="1" noChangeArrowheads="1"/>
          </p:cNvSpPr>
          <p:nvPr>
            <p:ph type="body" idx="1"/>
          </p:nvPr>
        </p:nvSpPr>
        <p:spPr>
          <a:noFill/>
          <a:ln/>
        </p:spPr>
        <p:txBody>
          <a:bodyPr/>
          <a:lstStyle/>
          <a:p>
            <a:r>
              <a:rPr lang="en-US" dirty="0" smtClean="0"/>
              <a:t>"docking" is the identification of the low-energy binding modes of a small molecule (ligands) within the active site of a macromolecule (receptor) whose structure is known </a:t>
            </a:r>
          </a:p>
          <a:p>
            <a:r>
              <a:rPr lang="en-US" dirty="0" smtClean="0"/>
              <a:t>A compound that interacts strongly with (i.e. binds) a receptor associated with a disease may inhibit its function and thus act as a drug  </a:t>
            </a:r>
          </a:p>
          <a:p>
            <a:r>
              <a:rPr lang="en-US" dirty="0" smtClean="0"/>
              <a:t>Typical Workload: </a:t>
            </a:r>
          </a:p>
          <a:p>
            <a:pPr lvl="1"/>
            <a:r>
              <a:rPr lang="en-US" dirty="0" smtClean="0">
                <a:cs typeface="ＭＳ Ｐゴシック" charset="-128"/>
              </a:rPr>
              <a:t>Application Size: 7MB (static binary)</a:t>
            </a:r>
          </a:p>
          <a:p>
            <a:pPr lvl="1"/>
            <a:r>
              <a:rPr lang="en-US" dirty="0" smtClean="0">
                <a:cs typeface="ＭＳ Ｐゴシック" charset="-128"/>
              </a:rPr>
              <a:t>Static input data: 35MB (binary and ASCII text)</a:t>
            </a:r>
          </a:p>
          <a:p>
            <a:pPr lvl="1"/>
            <a:r>
              <a:rPr lang="en-US" dirty="0" smtClean="0">
                <a:cs typeface="ＭＳ Ｐゴシック" charset="-128"/>
              </a:rPr>
              <a:t>Dynamic input data:10KB (ASCII text)</a:t>
            </a:r>
          </a:p>
          <a:p>
            <a:pPr lvl="1"/>
            <a:r>
              <a:rPr lang="en-US" dirty="0" smtClean="0">
                <a:cs typeface="ＭＳ Ｐゴシック" charset="-128"/>
              </a:rPr>
              <a:t>Output data: 10KB (ASCII text)</a:t>
            </a:r>
          </a:p>
          <a:p>
            <a:pPr lvl="1"/>
            <a:r>
              <a:rPr lang="en-US" dirty="0" smtClean="0">
                <a:cs typeface="ＭＳ Ｐゴシック" charset="-128"/>
              </a:rPr>
              <a:t>Expected execution time: 5~5000 seconds</a:t>
            </a:r>
          </a:p>
          <a:p>
            <a:pPr lvl="1"/>
            <a:r>
              <a:rPr lang="en-US" dirty="0" smtClean="0">
                <a:cs typeface="ＭＳ Ｐゴシック" charset="-128"/>
              </a:rPr>
              <a:t>Parameter space: 1 billion tasks </a:t>
            </a:r>
          </a:p>
          <a:p>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02F73D01-4E00-8C4C-99A1-5BD41E296B37}" type="slidenum">
              <a:rPr lang="en-GB">
                <a:solidFill>
                  <a:prstClr val="black"/>
                </a:solidFill>
                <a:latin typeface="Calibri"/>
              </a:rPr>
              <a:pPr/>
              <a:t>6</a:t>
            </a:fld>
            <a:endParaRPr lang="en-GB">
              <a:solidFill>
                <a:prstClr val="black"/>
              </a:solidFill>
              <a:latin typeface="Calibri"/>
            </a:endParaRPr>
          </a:p>
        </p:txBody>
      </p:sp>
      <p:sp>
        <p:nvSpPr>
          <p:cNvPr id="62467" name="Text Box 1026"/>
          <p:cNvSpPr txBox="1">
            <a:spLocks noChangeArrowheads="1"/>
          </p:cNvSpPr>
          <p:nvPr/>
        </p:nvSpPr>
        <p:spPr bwMode="auto">
          <a:xfrm>
            <a:off x="3886200" y="8686800"/>
            <a:ext cx="2971800" cy="457200"/>
          </a:xfrm>
          <a:prstGeom prst="rect">
            <a:avLst/>
          </a:prstGeom>
          <a:noFill/>
          <a:ln w="9525">
            <a:noFill/>
            <a:round/>
            <a:headEnd/>
            <a:tailEnd/>
          </a:ln>
        </p:spPr>
        <p:txBody>
          <a:bodyPr lIns="89992" tIns="46796" rIns="89992" bIns="46796" anchor="b">
            <a:prstTxWarp prst="textNoShape">
              <a:avLst/>
            </a:prstTxWarp>
          </a:bodyPr>
          <a:lstStyle/>
          <a:p>
            <a:pPr algn="r" fontAlgn="auto">
              <a:spcBef>
                <a:spcPts val="0"/>
              </a:spcBef>
              <a:spcAft>
                <a:spcPts val="0"/>
              </a:spcAft>
              <a:tabLst>
                <a:tab pos="0" algn="l"/>
                <a:tab pos="914318" algn="l"/>
                <a:tab pos="1828637" algn="l"/>
                <a:tab pos="2742956" algn="l"/>
                <a:tab pos="3657274" algn="l"/>
                <a:tab pos="4571592" algn="l"/>
                <a:tab pos="5485911" algn="l"/>
                <a:tab pos="6400230" algn="l"/>
                <a:tab pos="7314548" algn="l"/>
                <a:tab pos="8228867" algn="l"/>
                <a:tab pos="9143185" algn="l"/>
                <a:tab pos="10057504" algn="l"/>
              </a:tabLst>
            </a:pPr>
            <a:fld id="{B8F1EA76-17AA-AA45-B124-D0AEF86FDF7C}" type="slidenum">
              <a:rPr lang="en-GB" sz="1200">
                <a:solidFill>
                  <a:srgbClr val="000000"/>
                </a:solidFill>
                <a:latin typeface="Calibri"/>
                <a:ea typeface="ＭＳ Ｐゴシック" charset="-128"/>
                <a:cs typeface="ＭＳ Ｐゴシック" charset="-128"/>
              </a:rPr>
              <a:pPr algn="r" fontAlgn="auto">
                <a:spcBef>
                  <a:spcPts val="0"/>
                </a:spcBef>
                <a:spcAft>
                  <a:spcPts val="0"/>
                </a:spcAft>
                <a:tabLst>
                  <a:tab pos="0" algn="l"/>
                  <a:tab pos="914318" algn="l"/>
                  <a:tab pos="1828637" algn="l"/>
                  <a:tab pos="2742956" algn="l"/>
                  <a:tab pos="3657274" algn="l"/>
                  <a:tab pos="4571592" algn="l"/>
                  <a:tab pos="5485911" algn="l"/>
                  <a:tab pos="6400230" algn="l"/>
                  <a:tab pos="7314548" algn="l"/>
                  <a:tab pos="8228867" algn="l"/>
                  <a:tab pos="9143185" algn="l"/>
                  <a:tab pos="10057504" algn="l"/>
                </a:tabLst>
              </a:pPr>
              <a:t>6</a:t>
            </a:fld>
            <a:endParaRPr lang="en-GB" sz="1200" dirty="0">
              <a:solidFill>
                <a:srgbClr val="000000"/>
              </a:solidFill>
              <a:latin typeface="Calibri"/>
              <a:ea typeface="ＭＳ Ｐゴシック" charset="-128"/>
              <a:cs typeface="ＭＳ Ｐゴシック" charset="-128"/>
            </a:endParaRPr>
          </a:p>
        </p:txBody>
      </p:sp>
      <p:sp>
        <p:nvSpPr>
          <p:cNvPr id="62468" name="Text Box 1027"/>
          <p:cNvSpPr txBox="1">
            <a:spLocks noChangeArrowheads="1"/>
          </p:cNvSpPr>
          <p:nvPr/>
        </p:nvSpPr>
        <p:spPr bwMode="auto">
          <a:xfrm>
            <a:off x="0" y="8686800"/>
            <a:ext cx="2971800" cy="457200"/>
          </a:xfrm>
          <a:prstGeom prst="rect">
            <a:avLst/>
          </a:prstGeom>
          <a:noFill/>
          <a:ln w="9525">
            <a:noFill/>
            <a:round/>
            <a:headEnd/>
            <a:tailEnd/>
          </a:ln>
        </p:spPr>
        <p:txBody>
          <a:bodyPr lIns="89992" tIns="46796" rIns="89992" bIns="46796" anchor="b">
            <a:prstTxWarp prst="textNoShape">
              <a:avLst/>
            </a:prstTxWarp>
          </a:bodyPr>
          <a:lstStyle/>
          <a:p>
            <a:pPr fontAlgn="auto">
              <a:spcBef>
                <a:spcPts val="0"/>
              </a:spcBef>
              <a:spcAft>
                <a:spcPts val="0"/>
              </a:spcAft>
              <a:tabLst>
                <a:tab pos="0" algn="l"/>
                <a:tab pos="914318" algn="l"/>
                <a:tab pos="1828637" algn="l"/>
                <a:tab pos="2742956" algn="l"/>
                <a:tab pos="3657274" algn="l"/>
                <a:tab pos="4571592" algn="l"/>
                <a:tab pos="5485911" algn="l"/>
                <a:tab pos="6400230" algn="l"/>
                <a:tab pos="7314548" algn="l"/>
                <a:tab pos="8228867" algn="l"/>
                <a:tab pos="9143185" algn="l"/>
                <a:tab pos="10057504" algn="l"/>
              </a:tabLst>
            </a:pPr>
            <a:endParaRPr lang="en-US" sz="1200" dirty="0">
              <a:solidFill>
                <a:srgbClr val="000000"/>
              </a:solidFill>
              <a:latin typeface="Calibri"/>
              <a:ea typeface="ＭＳ Ｐゴシック" charset="-128"/>
              <a:cs typeface="ＭＳ Ｐゴシック" charset="-128"/>
            </a:endParaRPr>
          </a:p>
        </p:txBody>
      </p:sp>
      <p:sp>
        <p:nvSpPr>
          <p:cNvPr id="62469" name="Text Box 1028"/>
          <p:cNvSpPr txBox="1">
            <a:spLocks noChangeArrowheads="1"/>
          </p:cNvSpPr>
          <p:nvPr/>
        </p:nvSpPr>
        <p:spPr bwMode="auto">
          <a:xfrm>
            <a:off x="0" y="0"/>
            <a:ext cx="2971800" cy="457200"/>
          </a:xfrm>
          <a:prstGeom prst="rect">
            <a:avLst/>
          </a:prstGeom>
          <a:noFill/>
          <a:ln w="9525">
            <a:noFill/>
            <a:round/>
            <a:headEnd/>
            <a:tailEnd/>
          </a:ln>
        </p:spPr>
        <p:txBody>
          <a:bodyPr lIns="89992" tIns="46796" rIns="89992" bIns="46796">
            <a:prstTxWarp prst="textNoShape">
              <a:avLst/>
            </a:prstTxWarp>
          </a:bodyPr>
          <a:lstStyle/>
          <a:p>
            <a:pPr fontAlgn="auto">
              <a:spcBef>
                <a:spcPts val="0"/>
              </a:spcBef>
              <a:spcAft>
                <a:spcPts val="0"/>
              </a:spcAft>
              <a:tabLst>
                <a:tab pos="0" algn="l"/>
                <a:tab pos="914318" algn="l"/>
                <a:tab pos="1828637" algn="l"/>
                <a:tab pos="2742956" algn="l"/>
                <a:tab pos="3657274" algn="l"/>
                <a:tab pos="4571592" algn="l"/>
                <a:tab pos="5485911" algn="l"/>
                <a:tab pos="6400230" algn="l"/>
                <a:tab pos="7314548" algn="l"/>
                <a:tab pos="8228867" algn="l"/>
                <a:tab pos="9143185" algn="l"/>
                <a:tab pos="10057504" algn="l"/>
              </a:tabLst>
            </a:pPr>
            <a:endParaRPr lang="en-US" sz="1200" dirty="0">
              <a:solidFill>
                <a:srgbClr val="000000"/>
              </a:solidFill>
              <a:latin typeface="Calibri"/>
              <a:ea typeface="ＭＳ Ｐゴシック" charset="-128"/>
              <a:cs typeface="ＭＳ Ｐゴシック" charset="-128"/>
            </a:endParaRPr>
          </a:p>
        </p:txBody>
      </p:sp>
      <p:sp>
        <p:nvSpPr>
          <p:cNvPr id="62470" name="Text Box 1029"/>
          <p:cNvSpPr txBox="1">
            <a:spLocks noChangeArrowheads="1"/>
          </p:cNvSpPr>
          <p:nvPr/>
        </p:nvSpPr>
        <p:spPr bwMode="auto">
          <a:xfrm>
            <a:off x="3886200" y="0"/>
            <a:ext cx="2971800" cy="457200"/>
          </a:xfrm>
          <a:prstGeom prst="rect">
            <a:avLst/>
          </a:prstGeom>
          <a:noFill/>
          <a:ln w="9525">
            <a:noFill/>
            <a:round/>
            <a:headEnd/>
            <a:tailEnd/>
          </a:ln>
        </p:spPr>
        <p:txBody>
          <a:bodyPr lIns="89992" tIns="46796" rIns="89992" bIns="46796">
            <a:prstTxWarp prst="textNoShape">
              <a:avLst/>
            </a:prstTxWarp>
          </a:bodyPr>
          <a:lstStyle/>
          <a:p>
            <a:pPr algn="r" fontAlgn="auto">
              <a:spcBef>
                <a:spcPts val="0"/>
              </a:spcBef>
              <a:spcAft>
                <a:spcPts val="0"/>
              </a:spcAft>
              <a:tabLst>
                <a:tab pos="0" algn="l"/>
                <a:tab pos="914318" algn="l"/>
                <a:tab pos="1828637" algn="l"/>
                <a:tab pos="2742956" algn="l"/>
                <a:tab pos="3657274" algn="l"/>
                <a:tab pos="4571592" algn="l"/>
                <a:tab pos="5485911" algn="l"/>
                <a:tab pos="6400230" algn="l"/>
                <a:tab pos="7314548" algn="l"/>
                <a:tab pos="8228867" algn="l"/>
                <a:tab pos="9143185" algn="l"/>
                <a:tab pos="10057504" algn="l"/>
              </a:tabLst>
            </a:pPr>
            <a:endParaRPr lang="en-US" sz="1200" dirty="0">
              <a:solidFill>
                <a:srgbClr val="000000"/>
              </a:solidFill>
              <a:latin typeface="Calibri"/>
              <a:ea typeface="ＭＳ Ｐゴシック" charset="-128"/>
              <a:cs typeface="ＭＳ Ｐゴシック" charset="-128"/>
            </a:endParaRPr>
          </a:p>
        </p:txBody>
      </p:sp>
      <p:sp>
        <p:nvSpPr>
          <p:cNvPr id="62472" name="Text Box 1031"/>
          <p:cNvSpPr>
            <a:spLocks noGrp="1" noChangeArrowheads="1"/>
          </p:cNvSpPr>
          <p:nvPr>
            <p:ph type="body"/>
          </p:nvPr>
        </p:nvSpPr>
        <p:spPr>
          <a:xfrm>
            <a:off x="914400" y="4343400"/>
            <a:ext cx="5029200" cy="4114800"/>
          </a:xfrm>
          <a:solidFill>
            <a:srgbClr val="FFFFFF"/>
          </a:solidFill>
          <a:ln w="9360">
            <a:solidFill>
              <a:schemeClr val="tx1"/>
            </a:solidFill>
            <a:miter lim="800000"/>
          </a:ln>
        </p:spPr>
        <p:txBody>
          <a:bodyPr lIns="86392" tIns="43196" rIns="86392" bIns="43196"/>
          <a:lstStyle/>
          <a:p>
            <a:pPr>
              <a:spcBef>
                <a:spcPts val="450"/>
              </a:spcBef>
              <a:tabLst>
                <a:tab pos="0" algn="l"/>
                <a:tab pos="914318" algn="l"/>
                <a:tab pos="1828637" algn="l"/>
                <a:tab pos="2742956" algn="l"/>
                <a:tab pos="3657274" algn="l"/>
                <a:tab pos="4571592" algn="l"/>
                <a:tab pos="5485911" algn="l"/>
                <a:tab pos="6400230" algn="l"/>
                <a:tab pos="7314548" algn="l"/>
                <a:tab pos="8228867" algn="l"/>
                <a:tab pos="9143185" algn="l"/>
                <a:tab pos="10057504" algn="l"/>
              </a:tabLst>
            </a:pPr>
            <a:r>
              <a:rPr lang="en-US" dirty="0" smtClean="0">
                <a:latin typeface="Times New Roman"/>
                <a:cs typeface="Times New Roman"/>
              </a:rPr>
              <a:t>Swift is a Java </a:t>
            </a:r>
            <a:r>
              <a:rPr lang="en-US" dirty="0" err="1" smtClean="0">
                <a:latin typeface="Times New Roman"/>
                <a:cs typeface="Times New Roman"/>
              </a:rPr>
              <a:t>ap</a:t>
            </a:r>
            <a:r>
              <a:rPr lang="en-US" dirty="0" smtClean="0">
                <a:latin typeface="Times New Roman"/>
                <a:cs typeface="Times New Roman"/>
              </a:rPr>
              <a:t> – </a:t>
            </a:r>
            <a:r>
              <a:rPr lang="en-US" dirty="0" err="1" smtClean="0">
                <a:latin typeface="Times New Roman"/>
                <a:cs typeface="Times New Roman"/>
              </a:rPr>
              <a:t>untar</a:t>
            </a:r>
            <a:r>
              <a:rPr lang="en-US" dirty="0" smtClean="0">
                <a:latin typeface="Times New Roman"/>
                <a:cs typeface="Times New Roman"/>
              </a:rPr>
              <a:t>  or module </a:t>
            </a:r>
            <a:r>
              <a:rPr lang="en-US" dirty="0" err="1" smtClean="0">
                <a:latin typeface="Times New Roman"/>
                <a:cs typeface="Times New Roman"/>
              </a:rPr>
              <a:t>load,and</a:t>
            </a:r>
            <a:r>
              <a:rPr lang="en-US" dirty="0" smtClean="0">
                <a:latin typeface="Times New Roman"/>
                <a:cs typeface="Times New Roman"/>
              </a:rPr>
              <a:t> run</a:t>
            </a:r>
          </a:p>
          <a:p>
            <a:pPr>
              <a:spcBef>
                <a:spcPts val="450"/>
              </a:spcBef>
              <a:tabLst>
                <a:tab pos="0" algn="l"/>
                <a:tab pos="914318" algn="l"/>
                <a:tab pos="1828637" algn="l"/>
                <a:tab pos="2742956" algn="l"/>
                <a:tab pos="3657274" algn="l"/>
                <a:tab pos="4571592" algn="l"/>
                <a:tab pos="5485911" algn="l"/>
                <a:tab pos="6400230" algn="l"/>
                <a:tab pos="7314548" algn="l"/>
                <a:tab pos="8228867" algn="l"/>
                <a:tab pos="9143185" algn="l"/>
                <a:tab pos="10057504" algn="l"/>
              </a:tabLst>
            </a:pPr>
            <a:endParaRPr lang="en-US" dirty="0" smtClean="0">
              <a:latin typeface="Times New Roman"/>
              <a:cs typeface="Times New Roman"/>
            </a:endParaRPr>
          </a:p>
          <a:p>
            <a:pPr>
              <a:spcBef>
                <a:spcPts val="450"/>
              </a:spcBef>
              <a:tabLst>
                <a:tab pos="0" algn="l"/>
                <a:tab pos="914318" algn="l"/>
                <a:tab pos="1828637" algn="l"/>
                <a:tab pos="2742956" algn="l"/>
                <a:tab pos="3657274" algn="l"/>
                <a:tab pos="4571592" algn="l"/>
                <a:tab pos="5485911" algn="l"/>
                <a:tab pos="6400230" algn="l"/>
                <a:tab pos="7314548" algn="l"/>
                <a:tab pos="8228867" algn="l"/>
                <a:tab pos="9143185" algn="l"/>
                <a:tab pos="10057504" algn="l"/>
              </a:tabLst>
            </a:pPr>
            <a:r>
              <a:rPr lang="en-US" dirty="0" smtClean="0">
                <a:latin typeface="Times New Roman"/>
                <a:cs typeface="Times New Roman"/>
              </a:rPr>
              <a:t>Data can be on client or remote (</a:t>
            </a:r>
            <a:r>
              <a:rPr lang="en-US" dirty="0" err="1" smtClean="0">
                <a:latin typeface="Times New Roman"/>
                <a:cs typeface="Times New Roman"/>
              </a:rPr>
              <a:t>GirdFTP</a:t>
            </a:r>
            <a:r>
              <a:rPr lang="en-US" dirty="0" smtClean="0">
                <a:latin typeface="Times New Roman"/>
                <a:cs typeface="Times New Roman"/>
              </a:rPr>
              <a:t>, ) – soon Globus Online.</a:t>
            </a:r>
          </a:p>
          <a:p>
            <a:pPr>
              <a:spcBef>
                <a:spcPts val="450"/>
              </a:spcBef>
              <a:tabLst>
                <a:tab pos="0" algn="l"/>
                <a:tab pos="914318" algn="l"/>
                <a:tab pos="1828637" algn="l"/>
                <a:tab pos="2742956" algn="l"/>
                <a:tab pos="3657274" algn="l"/>
                <a:tab pos="4571592" algn="l"/>
                <a:tab pos="5485911" algn="l"/>
                <a:tab pos="6400230" algn="l"/>
                <a:tab pos="7314548" algn="l"/>
                <a:tab pos="8228867" algn="l"/>
                <a:tab pos="9143185" algn="l"/>
                <a:tab pos="10057504" algn="l"/>
              </a:tabLst>
            </a:pPr>
            <a:endParaRPr lang="en-US" dirty="0" smtClean="0">
              <a:latin typeface="Times New Roman"/>
              <a:cs typeface="Times New Roman"/>
            </a:endParaRPr>
          </a:p>
          <a:p>
            <a:r>
              <a:rPr lang="en-US" sz="2600" dirty="0">
                <a:solidFill>
                  <a:srgbClr val="1F497D"/>
                </a:solidFill>
              </a:rPr>
              <a:t>Overlaps staging and computing wherever possible</a:t>
            </a:r>
          </a:p>
          <a:p>
            <a:r>
              <a:rPr lang="en-US" sz="2600" dirty="0">
                <a:solidFill>
                  <a:srgbClr val="1F497D"/>
                </a:solidFill>
              </a:rPr>
              <a:t>Main role is to efficiently run Swift tasks on allocated compute nodes, local and remote</a:t>
            </a:r>
          </a:p>
          <a:p>
            <a:r>
              <a:rPr lang="en-US" sz="2600" dirty="0">
                <a:solidFill>
                  <a:srgbClr val="1F497D"/>
                </a:solidFill>
              </a:rPr>
              <a:t>Handles short tasks efficiently without re-scheduling</a:t>
            </a:r>
          </a:p>
          <a:p>
            <a:r>
              <a:rPr lang="en-US" sz="2600" dirty="0">
                <a:solidFill>
                  <a:srgbClr val="1F497D"/>
                </a:solidFill>
              </a:rPr>
              <a:t>Runs on distributed infrastructure: Condor, GRAM, AWS</a:t>
            </a:r>
          </a:p>
          <a:p>
            <a:r>
              <a:rPr lang="en-US" sz="2600" dirty="0">
                <a:solidFill>
                  <a:srgbClr val="1F497D"/>
                </a:solidFill>
              </a:rPr>
              <a:t>Also runs with few infrastructure dependencies</a:t>
            </a:r>
          </a:p>
          <a:p>
            <a:r>
              <a:rPr lang="en-US" sz="2600" dirty="0">
                <a:solidFill>
                  <a:srgbClr val="1F497D"/>
                </a:solidFill>
              </a:rPr>
              <a:t>Can optionally perform data staging</a:t>
            </a:r>
          </a:p>
          <a:p>
            <a:r>
              <a:rPr lang="en-US" sz="2600" dirty="0">
                <a:solidFill>
                  <a:srgbClr val="1F497D"/>
                </a:solidFill>
              </a:rPr>
              <a:t>Provisioning can be automatic or external (manually launched or externally scripted)</a:t>
            </a:r>
          </a:p>
          <a:p>
            <a:r>
              <a:rPr lang="en-US" sz="2600" dirty="0">
                <a:solidFill>
                  <a:srgbClr val="1F497D"/>
                </a:solidFill>
              </a:rPr>
              <a:t>Dynamically grows and shrinks worker pools</a:t>
            </a:r>
          </a:p>
          <a:p>
            <a:r>
              <a:rPr lang="en-US" sz="2600" dirty="0">
                <a:solidFill>
                  <a:srgbClr val="1F497D"/>
                </a:solidFill>
              </a:rPr>
              <a:t>Handles failures through retry and restart</a:t>
            </a:r>
          </a:p>
          <a:p>
            <a:pPr lvl="1">
              <a:buNone/>
            </a:pPr>
            <a:endParaRPr lang="en-US" sz="2300" dirty="0"/>
          </a:p>
          <a:p>
            <a:pPr>
              <a:spcBef>
                <a:spcPts val="450"/>
              </a:spcBef>
              <a:tabLst>
                <a:tab pos="0" algn="l"/>
                <a:tab pos="914318" algn="l"/>
                <a:tab pos="1828637" algn="l"/>
                <a:tab pos="2742956" algn="l"/>
                <a:tab pos="3657274" algn="l"/>
                <a:tab pos="4571592" algn="l"/>
                <a:tab pos="5485911" algn="l"/>
                <a:tab pos="6400230" algn="l"/>
                <a:tab pos="7314548" algn="l"/>
                <a:tab pos="8228867" algn="l"/>
                <a:tab pos="9143185" algn="l"/>
                <a:tab pos="10057504" algn="l"/>
              </a:tabLst>
            </a:pPr>
            <a:endParaRPr lang="en-US" dirty="0" smtClean="0">
              <a:latin typeface="Times New Roman"/>
              <a:cs typeface="Times New Roman"/>
            </a:endParaRPr>
          </a:p>
          <a:p>
            <a:pPr>
              <a:spcBef>
                <a:spcPts val="450"/>
              </a:spcBef>
              <a:tabLst>
                <a:tab pos="0" algn="l"/>
                <a:tab pos="914318" algn="l"/>
                <a:tab pos="1828637" algn="l"/>
                <a:tab pos="2742956" algn="l"/>
                <a:tab pos="3657274" algn="l"/>
                <a:tab pos="4571592" algn="l"/>
                <a:tab pos="5485911" algn="l"/>
                <a:tab pos="6400230" algn="l"/>
                <a:tab pos="7314548" algn="l"/>
                <a:tab pos="8228867" algn="l"/>
                <a:tab pos="9143185" algn="l"/>
                <a:tab pos="10057504" algn="l"/>
              </a:tabLst>
            </a:pPr>
            <a:endParaRPr lang="en-US" dirty="0" smtClean="0">
              <a:latin typeface="Times New Roman"/>
              <a:cs typeface="Times New Roman"/>
            </a:endParaRPr>
          </a:p>
        </p:txBody>
      </p:sp>
      <p:sp>
        <p:nvSpPr>
          <p:cNvPr id="9" name="Slide Image Placeholder 8"/>
          <p:cNvSpPr>
            <a:spLocks noGrp="1" noRot="1" noChangeAspect="1"/>
          </p:cNvSpPr>
          <p:nvPr>
            <p:ph type="sldImg"/>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fontAlgn="auto">
              <a:lnSpc>
                <a:spcPct val="84000"/>
              </a:lnSpc>
              <a:spcBef>
                <a:spcPts val="300"/>
              </a:spcBef>
              <a:spcAft>
                <a:spcPts val="0"/>
              </a:spcAft>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1200" kern="1200" dirty="0" smtClean="0">
                <a:solidFill>
                  <a:srgbClr val="000000"/>
                </a:solidFill>
                <a:latin typeface="+mn-lt"/>
                <a:ea typeface="ＭＳ Ｐゴシック" pitchFamily="-65" charset="-128"/>
                <a:cs typeface="ＭＳ Ｐゴシック" pitchFamily="-65" charset="-128"/>
              </a:rPr>
              <a:t>app (file</a:t>
            </a:r>
            <a:r>
              <a:rPr lang="en-US" sz="1200" kern="1200" baseline="0" dirty="0" smtClean="0">
                <a:solidFill>
                  <a:srgbClr val="000000"/>
                </a:solidFill>
                <a:latin typeface="+mn-lt"/>
                <a:ea typeface="ＭＳ Ｐゴシック" pitchFamily="-65" charset="-128"/>
                <a:cs typeface="ＭＳ Ｐゴシック" pitchFamily="-65" charset="-128"/>
              </a:rPr>
              <a:t> f</a:t>
            </a:r>
            <a:r>
              <a:rPr lang="en-US" sz="1200" kern="1200" dirty="0" smtClean="0">
                <a:solidFill>
                  <a:srgbClr val="000000"/>
                </a:solidFill>
                <a:latin typeface="+mn-lt"/>
                <a:ea typeface="ＭＳ Ｐゴシック" pitchFamily="-65" charset="-128"/>
                <a:cs typeface="ＭＳ Ｐゴシック" pitchFamily="-65" charset="-128"/>
              </a:rPr>
              <a:t>) </a:t>
            </a:r>
            <a:r>
              <a:rPr lang="en-US" sz="1200" b="1" kern="1200" dirty="0" smtClean="0">
                <a:solidFill>
                  <a:srgbClr val="000000"/>
                </a:solidFill>
                <a:latin typeface="+mn-lt"/>
                <a:ea typeface="ＭＳ Ｐゴシック" pitchFamily="-65" charset="-128"/>
                <a:cs typeface="ＭＳ Ｐゴシック" pitchFamily="-65" charset="-128"/>
              </a:rPr>
              <a:t>predict </a:t>
            </a:r>
            <a:r>
              <a:rPr lang="en-US" sz="1200" kern="1200" dirty="0" smtClean="0">
                <a:solidFill>
                  <a:srgbClr val="000000"/>
                </a:solidFill>
                <a:latin typeface="+mn-lt"/>
                <a:ea typeface="ＭＳ Ｐゴシック" pitchFamily="-65" charset="-128"/>
                <a:cs typeface="ＭＳ Ｐゴシック" pitchFamily="-65" charset="-128"/>
              </a:rPr>
              <a:t>(Protein </a:t>
            </a:r>
            <a:r>
              <a:rPr lang="en-US" sz="1200" kern="1200" dirty="0" err="1" smtClean="0">
                <a:solidFill>
                  <a:srgbClr val="000000"/>
                </a:solidFill>
                <a:latin typeface="+mn-lt"/>
                <a:ea typeface="ＭＳ Ｐゴシック" pitchFamily="-65" charset="-128"/>
                <a:cs typeface="ＭＳ Ｐゴシック" pitchFamily="-65" charset="-128"/>
              </a:rPr>
              <a:t>seq</a:t>
            </a:r>
            <a:r>
              <a:rPr lang="en-US" sz="1200" kern="1200" dirty="0" smtClean="0">
                <a:solidFill>
                  <a:srgbClr val="000000"/>
                </a:solidFill>
                <a:latin typeface="+mn-lt"/>
                <a:ea typeface="ＭＳ Ｐゴシック" pitchFamily="-65" charset="-128"/>
                <a:cs typeface="ＭＳ Ｐゴシック" pitchFamily="-65" charset="-128"/>
              </a:rPr>
              <a:t>,</a:t>
            </a:r>
            <a:r>
              <a:rPr lang="en-US" sz="1200" kern="1200" baseline="0" dirty="0" smtClean="0">
                <a:solidFill>
                  <a:srgbClr val="000000"/>
                </a:solidFill>
                <a:latin typeface="+mn-lt"/>
                <a:ea typeface="ＭＳ Ｐゴシック" pitchFamily="-65" charset="-128"/>
                <a:cs typeface="ＭＳ Ｐゴシック" pitchFamily="-65" charset="-128"/>
              </a:rPr>
              <a:t> </a:t>
            </a:r>
            <a:r>
              <a:rPr lang="en-US" sz="1200" kern="1200" dirty="0" smtClean="0">
                <a:solidFill>
                  <a:srgbClr val="000000"/>
                </a:solidFill>
                <a:latin typeface="+mn-lt"/>
                <a:ea typeface="ＭＳ Ｐゴシック" pitchFamily="-65" charset="-128"/>
                <a:cs typeface="ＭＳ Ｐゴシック" pitchFamily="-65" charset="-128"/>
              </a:rPr>
              <a:t>Float t, Float </a:t>
            </a:r>
            <a:r>
              <a:rPr lang="en-US" sz="1200" kern="1200" dirty="0" err="1" smtClean="0">
                <a:solidFill>
                  <a:srgbClr val="000000"/>
                </a:solidFill>
                <a:latin typeface="+mn-lt"/>
                <a:ea typeface="ＭＳ Ｐゴシック" pitchFamily="-65" charset="-128"/>
                <a:cs typeface="ＭＳ Ｐゴシック" pitchFamily="-65" charset="-128"/>
              </a:rPr>
              <a:t>dt</a:t>
            </a:r>
            <a:r>
              <a:rPr lang="en-US" sz="1200" kern="1200" dirty="0" smtClean="0">
                <a:solidFill>
                  <a:srgbClr val="000000"/>
                </a:solidFill>
                <a:latin typeface="+mn-lt"/>
                <a:ea typeface="ＭＳ Ｐゴシック" pitchFamily="-65" charset="-128"/>
                <a:cs typeface="ＭＳ Ｐゴシック" pitchFamily="-65" charset="-128"/>
              </a:rPr>
              <a:t>)</a:t>
            </a:r>
          </a:p>
          <a:p>
            <a:pPr marL="514350" indent="-514350" fontAlgn="auto">
              <a:lnSpc>
                <a:spcPct val="84000"/>
              </a:lnSpc>
              <a:spcBef>
                <a:spcPts val="300"/>
              </a:spcBef>
              <a:spcAft>
                <a:spcPts val="0"/>
              </a:spcAft>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1200" kern="1200" dirty="0" smtClean="0">
                <a:solidFill>
                  <a:srgbClr val="000000"/>
                </a:solidFill>
                <a:latin typeface="+mn-lt"/>
                <a:ea typeface="ＭＳ Ｐゴシック" pitchFamily="-65" charset="-128"/>
                <a:cs typeface="ＭＳ Ｐゴシック" pitchFamily="-65" charset="-128"/>
              </a:rPr>
              <a:t>{</a:t>
            </a:r>
            <a:r>
              <a:rPr lang="en-US" sz="1200" kern="1200" baseline="0" dirty="0" smtClean="0">
                <a:solidFill>
                  <a:srgbClr val="000000"/>
                </a:solidFill>
                <a:latin typeface="+mn-lt"/>
                <a:ea typeface="ＭＳ Ｐゴシック" pitchFamily="-65" charset="-128"/>
                <a:cs typeface="ＭＳ Ｐゴシック" pitchFamily="-65" charset="-128"/>
              </a:rPr>
              <a:t> </a:t>
            </a:r>
            <a:r>
              <a:rPr lang="en-US" sz="1200" kern="1200" dirty="0" smtClean="0">
                <a:solidFill>
                  <a:srgbClr val="000000"/>
                </a:solidFill>
                <a:latin typeface="+mn-lt"/>
                <a:ea typeface="ＭＳ Ｐゴシック" pitchFamily="-65" charset="-128"/>
                <a:cs typeface="ＭＳ Ｐゴシック" pitchFamily="-65" charset="-128"/>
              </a:rPr>
              <a:t> </a:t>
            </a:r>
            <a:r>
              <a:rPr lang="en-US" sz="1200" kern="1200" dirty="0" err="1" smtClean="0">
                <a:solidFill>
                  <a:srgbClr val="000000"/>
                </a:solidFill>
                <a:latin typeface="+mn-lt"/>
                <a:ea typeface="ＭＳ Ｐゴシック" pitchFamily="-65" charset="-128"/>
                <a:cs typeface="ＭＳ Ｐゴシック" pitchFamily="-65" charset="-128"/>
              </a:rPr>
              <a:t>psim</a:t>
            </a:r>
            <a:r>
              <a:rPr lang="en-US" sz="1200" kern="1200" dirty="0" smtClean="0">
                <a:solidFill>
                  <a:srgbClr val="000000"/>
                </a:solidFill>
                <a:latin typeface="+mn-lt"/>
                <a:ea typeface="ＭＳ Ｐゴシック" pitchFamily="-65" charset="-128"/>
                <a:cs typeface="ＭＳ Ｐゴシック" pitchFamily="-65" charset="-128"/>
              </a:rPr>
              <a:t>    "-s"  @</a:t>
            </a:r>
            <a:r>
              <a:rPr lang="en-US" sz="1200" kern="1200" dirty="0" err="1" smtClean="0">
                <a:solidFill>
                  <a:srgbClr val="000000"/>
                </a:solidFill>
                <a:latin typeface="+mn-lt"/>
                <a:ea typeface="ＭＳ Ｐゴシック" pitchFamily="-65" charset="-128"/>
                <a:cs typeface="ＭＳ Ｐゴシック" pitchFamily="-65" charset="-128"/>
              </a:rPr>
              <a:t>seq.fasta</a:t>
            </a:r>
            <a:r>
              <a:rPr lang="en-US" sz="1200" kern="1200" dirty="0" smtClean="0">
                <a:solidFill>
                  <a:srgbClr val="000000"/>
                </a:solidFill>
                <a:latin typeface="+mn-lt"/>
                <a:ea typeface="ＭＳ Ｐゴシック" pitchFamily="-65" charset="-128"/>
                <a:cs typeface="ＭＳ Ｐゴシック" pitchFamily="-65" charset="-128"/>
              </a:rPr>
              <a:t>   "-</a:t>
            </a:r>
            <a:r>
              <a:rPr lang="en-US" sz="1200" kern="1200" dirty="0" err="1" smtClean="0">
                <a:solidFill>
                  <a:srgbClr val="000000"/>
                </a:solidFill>
                <a:latin typeface="+mn-lt"/>
                <a:ea typeface="ＭＳ Ｐゴシック" pitchFamily="-65" charset="-128"/>
                <a:cs typeface="ＭＳ Ｐゴシック" pitchFamily="-65" charset="-128"/>
              </a:rPr>
              <a:t>pdb</a:t>
            </a:r>
            <a:r>
              <a:rPr lang="en-US" sz="1200" kern="1200" dirty="0" smtClean="0">
                <a:solidFill>
                  <a:srgbClr val="000000"/>
                </a:solidFill>
                <a:latin typeface="+mn-lt"/>
                <a:ea typeface="ＭＳ Ｐゴシック" pitchFamily="-65" charset="-128"/>
                <a:cs typeface="ＭＳ Ｐゴシック" pitchFamily="-65" charset="-128"/>
              </a:rPr>
              <a:t>" @p</a:t>
            </a:r>
            <a:r>
              <a:rPr lang="en-US" sz="1200" kern="1200" baseline="0" dirty="0" smtClean="0">
                <a:solidFill>
                  <a:srgbClr val="000000"/>
                </a:solidFill>
                <a:latin typeface="+mn-lt"/>
                <a:ea typeface="ＭＳ Ｐゴシック" pitchFamily="-65" charset="-128"/>
                <a:cs typeface="ＭＳ Ｐゴシック" pitchFamily="-65" charset="-128"/>
              </a:rPr>
              <a:t> ; </a:t>
            </a:r>
            <a:r>
              <a:rPr lang="en-US" sz="1200" kern="1200" dirty="0" smtClean="0">
                <a:solidFill>
                  <a:srgbClr val="000000"/>
                </a:solidFill>
                <a:latin typeface="+mn-lt"/>
                <a:ea typeface="ＭＳ Ｐゴシック" pitchFamily="-65" charset="-128"/>
                <a:cs typeface="ＭＳ Ｐゴシック" pitchFamily="-65" charset="-128"/>
              </a:rPr>
              <a:t>}</a:t>
            </a:r>
          </a:p>
          <a:p>
            <a:endParaRPr lang="en-US" dirty="0"/>
          </a:p>
        </p:txBody>
      </p:sp>
      <p:sp>
        <p:nvSpPr>
          <p:cNvPr id="4" name="Slide Number Placeholder 3"/>
          <p:cNvSpPr>
            <a:spLocks noGrp="1"/>
          </p:cNvSpPr>
          <p:nvPr>
            <p:ph type="sldNum" sz="quarter" idx="10"/>
          </p:nvPr>
        </p:nvSpPr>
        <p:spPr/>
        <p:txBody>
          <a:bodyPr/>
          <a:lstStyle/>
          <a:p>
            <a:pPr>
              <a:defRPr/>
            </a:pPr>
            <a:fld id="{1604844A-7781-B04A-978F-69210B3CF4E2}" type="slidenum">
              <a:rPr lang="en-US" smtClean="0"/>
              <a:pPr>
                <a:defRPr/>
              </a:pPr>
              <a:t>7</a:t>
            </a:fld>
            <a:endParaRPr lang="en-US"/>
          </a:p>
        </p:txBody>
      </p:sp>
    </p:spTree>
    <p:extLst>
      <p:ext uri="{BB962C8B-B14F-4D97-AF65-F5344CB8AC3E}">
        <p14:creationId xmlns:p14="http://schemas.microsoft.com/office/powerpoint/2010/main" val="3780955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dirty="0"/>
          </a:p>
        </p:txBody>
      </p:sp>
      <p:sp>
        <p:nvSpPr>
          <p:cNvPr id="4" name="Slide Number Placeholder 3"/>
          <p:cNvSpPr>
            <a:spLocks noGrp="1"/>
          </p:cNvSpPr>
          <p:nvPr>
            <p:ph type="sldNum" sz="quarter" idx="10"/>
          </p:nvPr>
        </p:nvSpPr>
        <p:spPr/>
        <p:txBody>
          <a:bodyPr/>
          <a:lstStyle/>
          <a:p>
            <a:pPr>
              <a:defRPr/>
            </a:pPr>
            <a:fld id="{FFA3EF07-5A54-0D4D-BD52-7C6F8457FC0B}" type="slidenum">
              <a:rPr lang="en-US" smtClean="0"/>
              <a:pPr>
                <a:defRPr/>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7"/>
          <p:cNvSpPr>
            <a:spLocks noGrp="1" noChangeArrowheads="1"/>
          </p:cNvSpPr>
          <p:nvPr>
            <p:ph type="sldNum" sz="quarter"/>
          </p:nvPr>
        </p:nvSpPr>
        <p:spPr>
          <a:noFill/>
        </p:spPr>
        <p:txBody>
          <a:bodyPr/>
          <a:lstStyle/>
          <a:p>
            <a:fld id="{5746E3F4-33B9-5D4A-9061-86D1F1507CFE}" type="slidenum">
              <a:rPr lang="en-GB">
                <a:solidFill>
                  <a:prstClr val="black"/>
                </a:solidFill>
                <a:latin typeface="Calibri"/>
              </a:rPr>
              <a:pPr/>
              <a:t>9</a:t>
            </a:fld>
            <a:endParaRPr lang="en-GB">
              <a:solidFill>
                <a:prstClr val="black"/>
              </a:solidFill>
              <a:latin typeface="Calibri"/>
            </a:endParaRPr>
          </a:p>
        </p:txBody>
      </p:sp>
      <p:sp>
        <p:nvSpPr>
          <p:cNvPr id="77827" name="Text Box 1025"/>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lIns="91432" tIns="45716" rIns="91432" bIns="45716" anchor="ctr">
            <a:prstTxWarp prst="textNoShape">
              <a:avLst/>
            </a:prstTxWarp>
          </a:bodyPr>
          <a:lstStyle/>
          <a:p>
            <a:pPr fontAlgn="auto">
              <a:spcBef>
                <a:spcPts val="0"/>
              </a:spcBef>
              <a:spcAft>
                <a:spcPts val="0"/>
              </a:spcAft>
            </a:pPr>
            <a:endParaRPr lang="en-US" sz="1800">
              <a:solidFill>
                <a:prstClr val="black"/>
              </a:solidFill>
              <a:latin typeface="Calibri"/>
              <a:ea typeface="+mn-ea"/>
              <a:cs typeface="+mn-cs"/>
            </a:endParaRPr>
          </a:p>
        </p:txBody>
      </p:sp>
      <p:sp>
        <p:nvSpPr>
          <p:cNvPr id="77828" name="Text Box 1026"/>
          <p:cNvSpPr>
            <a:spLocks noGrp="1" noChangeArrowheads="1"/>
          </p:cNvSpPr>
          <p:nvPr>
            <p:ph type="body"/>
          </p:nvPr>
        </p:nvSpPr>
        <p:spPr>
          <a:xfrm>
            <a:off x="914400" y="4343400"/>
            <a:ext cx="5029200" cy="4116388"/>
          </a:xfrm>
          <a:noFill/>
          <a:ln/>
        </p:spPr>
        <p:txBody>
          <a:bodyPr wrap="none" anchor="ct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FA3EF07-5A54-0D4D-BD52-7C6F8457FC0B}" type="slidenum">
              <a:rPr lang="en-US" smtClean="0">
                <a:solidFill>
                  <a:prstClr val="black"/>
                </a:solidFill>
                <a:latin typeface="Calibri"/>
              </a:rPr>
              <a:pPr>
                <a:defRPr/>
              </a:pPr>
              <a:t>13</a:t>
            </a:fld>
            <a:endParaRPr lang="en-US">
              <a:solidFill>
                <a:prstClr val="black"/>
              </a:solidFill>
              <a:latin typeface="Calibri"/>
            </a:endParaRPr>
          </a:p>
        </p:txBody>
      </p:sp>
    </p:spTree>
    <p:extLst>
      <p:ext uri="{BB962C8B-B14F-4D97-AF65-F5344CB8AC3E}">
        <p14:creationId xmlns:p14="http://schemas.microsoft.com/office/powerpoint/2010/main" val="4068811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smtClean="0"/>
              <a:t>Task data can be</a:t>
            </a:r>
          </a:p>
          <a:p>
            <a:pPr lvl="1"/>
            <a:r>
              <a:rPr lang="en-US" sz="1600" dirty="0" smtClean="0"/>
              <a:t>in-memory objects</a:t>
            </a:r>
          </a:p>
          <a:p>
            <a:pPr lvl="1"/>
            <a:r>
              <a:rPr lang="en-US" sz="1600" dirty="0" smtClean="0"/>
              <a:t>file stored on disk</a:t>
            </a:r>
          </a:p>
        </p:txBody>
      </p:sp>
      <p:sp>
        <p:nvSpPr>
          <p:cNvPr id="4" name="Slide Number Placeholder 3"/>
          <p:cNvSpPr>
            <a:spLocks noGrp="1"/>
          </p:cNvSpPr>
          <p:nvPr>
            <p:ph type="sldNum" sz="quarter" idx="10"/>
          </p:nvPr>
        </p:nvSpPr>
        <p:spPr/>
        <p:txBody>
          <a:bodyPr/>
          <a:lstStyle/>
          <a:p>
            <a:pPr>
              <a:defRPr/>
            </a:pPr>
            <a:fld id="{1604844A-7781-B04A-978F-69210B3CF4E2}" type="slidenum">
              <a:rPr lang="en-US" smtClean="0"/>
              <a:pPr>
                <a:defRPr/>
              </a:pPr>
              <a:t>14</a:t>
            </a:fld>
            <a:endParaRPr lang="en-US"/>
          </a:p>
        </p:txBody>
      </p:sp>
    </p:spTree>
    <p:extLst>
      <p:ext uri="{BB962C8B-B14F-4D97-AF65-F5344CB8AC3E}">
        <p14:creationId xmlns:p14="http://schemas.microsoft.com/office/powerpoint/2010/main" val="2531866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smtClean="0"/>
              <a:t>Task data can be</a:t>
            </a:r>
          </a:p>
          <a:p>
            <a:pPr lvl="1"/>
            <a:r>
              <a:rPr lang="en-US" sz="1600" dirty="0" smtClean="0"/>
              <a:t>in-memory objects stored in ADLB</a:t>
            </a:r>
          </a:p>
          <a:p>
            <a:pPr lvl="1"/>
            <a:r>
              <a:rPr lang="en-US" sz="1600" dirty="0" smtClean="0"/>
              <a:t>file stored on disk, file </a:t>
            </a:r>
            <a:r>
              <a:rPr lang="en-US" sz="1600" dirty="0" err="1" smtClean="0"/>
              <a:t>vars</a:t>
            </a:r>
            <a:r>
              <a:rPr lang="en-US" sz="1600" dirty="0" smtClean="0"/>
              <a:t> in ADLB</a:t>
            </a:r>
          </a:p>
          <a:p>
            <a:r>
              <a:rPr lang="en-US" sz="1800" dirty="0" smtClean="0"/>
              <a:t>Files can be stored in shared disk, </a:t>
            </a:r>
            <a:br>
              <a:rPr lang="en-US" sz="1800" dirty="0" smtClean="0"/>
            </a:br>
            <a:r>
              <a:rPr lang="en-US" sz="1800" dirty="0" smtClean="0"/>
              <a:t>or locally using </a:t>
            </a:r>
            <a:r>
              <a:rPr lang="en-US" sz="1800" dirty="0" err="1" smtClean="0"/>
              <a:t>MosaStore</a:t>
            </a:r>
            <a:r>
              <a:rPr lang="en-US" sz="1800" dirty="0" smtClean="0"/>
              <a:t>, Hercules, etc.</a:t>
            </a:r>
          </a:p>
          <a:p>
            <a:endParaRPr lang="en-US" dirty="0"/>
          </a:p>
        </p:txBody>
      </p:sp>
      <p:sp>
        <p:nvSpPr>
          <p:cNvPr id="4" name="Slide Number Placeholder 3"/>
          <p:cNvSpPr>
            <a:spLocks noGrp="1"/>
          </p:cNvSpPr>
          <p:nvPr>
            <p:ph type="sldNum" sz="quarter" idx="10"/>
          </p:nvPr>
        </p:nvSpPr>
        <p:spPr/>
        <p:txBody>
          <a:bodyPr/>
          <a:lstStyle/>
          <a:p>
            <a:pPr>
              <a:defRPr/>
            </a:pPr>
            <a:fld id="{1604844A-7781-B04A-978F-69210B3CF4E2}" type="slidenum">
              <a:rPr lang="en-US" smtClean="0"/>
              <a:pPr>
                <a:defRPr/>
              </a:pPr>
              <a:t>15</a:t>
            </a:fld>
            <a:endParaRPr lang="en-US"/>
          </a:p>
        </p:txBody>
      </p:sp>
    </p:spTree>
    <p:extLst>
      <p:ext uri="{BB962C8B-B14F-4D97-AF65-F5344CB8AC3E}">
        <p14:creationId xmlns:p14="http://schemas.microsoft.com/office/powerpoint/2010/main" val="6511807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1" Type="http://schemas.openxmlformats.org/officeDocument/2006/relationships/slideMaster" Target="../slideMasters/slideMaster2.xml"/><Relationship Id="rId2" Type="http://schemas.openxmlformats.org/officeDocument/2006/relationships/image" Target="../media/image9.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1" Type="http://schemas.openxmlformats.org/officeDocument/2006/relationships/slideMaster" Target="../slideMasters/slideMaster3.xml"/><Relationship Id="rId2" Type="http://schemas.openxmlformats.org/officeDocument/2006/relationships/image" Target="../media/image9.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e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14.png"/><Relationship Id="rId1" Type="http://schemas.openxmlformats.org/officeDocument/2006/relationships/slideMaster" Target="../slideMasters/slideMaster4.xml"/><Relationship Id="rId2" Type="http://schemas.openxmlformats.org/officeDocument/2006/relationships/image" Target="../media/image3.jpe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14.png"/><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14.png"/><Relationship Id="rId1" Type="http://schemas.openxmlformats.org/officeDocument/2006/relationships/slideMaster" Target="../slideMasters/slideMaster6.xml"/><Relationship Id="rId2" Type="http://schemas.openxmlformats.org/officeDocument/2006/relationships/image" Target="../media/image3.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emf"/></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title header_Blue_646.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1106488"/>
          </a:xfrm>
          <a:prstGeom prst="rect">
            <a:avLst/>
          </a:prstGeom>
          <a:noFill/>
          <a:ln w="9525">
            <a:noFill/>
            <a:miter lim="800000"/>
            <a:headEnd/>
            <a:tailEnd/>
          </a:ln>
        </p:spPr>
      </p:pic>
      <p:pic>
        <p:nvPicPr>
          <p:cNvPr id="5" name="Picture 7" descr="doe_black.jpg"/>
          <p:cNvPicPr>
            <a:picLocks noChangeAspect="1"/>
          </p:cNvPicPr>
          <p:nvPr/>
        </p:nvPicPr>
        <p:blipFill>
          <a:blip r:embed="rId3" cstate="screen">
            <a:alphaModFix amt="75000"/>
            <a:extLst>
              <a:ext uri="{28A0092B-C50C-407E-A947-70E740481C1C}">
                <a14:useLocalDpi xmlns:a14="http://schemas.microsoft.com/office/drawing/2010/main"/>
              </a:ext>
            </a:extLst>
          </a:blip>
          <a:srcRect/>
          <a:stretch>
            <a:fillRect/>
          </a:stretch>
        </p:blipFill>
        <p:spPr bwMode="auto">
          <a:xfrm>
            <a:off x="7954963" y="6456363"/>
            <a:ext cx="960437" cy="231775"/>
          </a:xfrm>
          <a:prstGeom prst="rect">
            <a:avLst/>
          </a:prstGeom>
          <a:noFill/>
          <a:ln w="9525">
            <a:noFill/>
            <a:miter lim="800000"/>
            <a:headEnd/>
            <a:tailEnd/>
          </a:ln>
        </p:spPr>
      </p:pic>
      <p:pic>
        <p:nvPicPr>
          <p:cNvPr id="6" name="Picture 8" descr="title footer_Blue_646.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6794500"/>
            <a:ext cx="9144000" cy="63500"/>
          </a:xfrm>
          <a:prstGeom prst="rect">
            <a:avLst/>
          </a:prstGeom>
          <a:noFill/>
          <a:ln w="9525">
            <a:noFill/>
            <a:miter lim="800000"/>
            <a:headEnd/>
            <a:tailEnd/>
          </a:ln>
        </p:spPr>
      </p:pic>
      <p:sp>
        <p:nvSpPr>
          <p:cNvPr id="528386" name="Rectangle 2"/>
          <p:cNvSpPr>
            <a:spLocks noGrp="1" noChangeArrowheads="1"/>
          </p:cNvSpPr>
          <p:nvPr>
            <p:ph type="ctrTitle"/>
          </p:nvPr>
        </p:nvSpPr>
        <p:spPr>
          <a:xfrm>
            <a:off x="985838" y="1671638"/>
            <a:ext cx="7696200" cy="1069975"/>
          </a:xfrm>
        </p:spPr>
        <p:txBody>
          <a:bodyPr/>
          <a:lstStyle>
            <a:lvl1pPr>
              <a:defRPr sz="3300"/>
            </a:lvl1pPr>
          </a:lstStyle>
          <a:p>
            <a:r>
              <a:rPr lang="en-US"/>
              <a:t>Click to edit Master title style</a:t>
            </a:r>
          </a:p>
        </p:txBody>
      </p:sp>
      <p:sp>
        <p:nvSpPr>
          <p:cNvPr id="528387" name="Rectangle 3"/>
          <p:cNvSpPr>
            <a:spLocks noGrp="1" noChangeArrowheads="1"/>
          </p:cNvSpPr>
          <p:nvPr>
            <p:ph type="subTitle" idx="1"/>
          </p:nvPr>
        </p:nvSpPr>
        <p:spPr>
          <a:xfrm>
            <a:off x="985838" y="3125788"/>
            <a:ext cx="6400800" cy="1752600"/>
          </a:xfrm>
        </p:spPr>
        <p:txBody>
          <a:bodyPr/>
          <a:lstStyle>
            <a:lvl1pPr marL="0" indent="0">
              <a:buFont typeface="Wingdings" charset="2"/>
              <a:buNone/>
              <a:defRPr sz="2400"/>
            </a:lvl1pPr>
          </a:lstStyle>
          <a:p>
            <a:r>
              <a:rPr lang="en-US"/>
              <a:t>Click to edit Master subtitle style</a:t>
            </a:r>
          </a:p>
        </p:txBody>
      </p:sp>
    </p:spTree>
    <p:extLst>
      <p:ext uri="{BB962C8B-B14F-4D97-AF65-F5344CB8AC3E}">
        <p14:creationId xmlns:p14="http://schemas.microsoft.com/office/powerpoint/2010/main" val="3741726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solidFill>
                <a:prstClr val="black"/>
              </a:solidFill>
              <a:latin typeface="Calibri"/>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1F497D"/>
                </a:solidFill>
                <a:latin typeface="Calibri"/>
              </a:rPr>
              <a:t>www.ci.uchicago.edu/swift    www.mcs.anl.gov/exm</a:t>
            </a:r>
            <a:endParaRPr lang="en-US">
              <a:solidFill>
                <a:srgbClr val="1F497D"/>
              </a:solidFill>
              <a:latin typeface="Calibri"/>
            </a:endParaRPr>
          </a:p>
        </p:txBody>
      </p:sp>
      <p:sp>
        <p:nvSpPr>
          <p:cNvPr id="6" name="Rectangle 7"/>
          <p:cNvSpPr>
            <a:spLocks noGrp="1" noChangeArrowheads="1"/>
          </p:cNvSpPr>
          <p:nvPr>
            <p:ph type="sldNum" sz="quarter" idx="12"/>
          </p:nvPr>
        </p:nvSpPr>
        <p:spPr>
          <a:ln/>
        </p:spPr>
        <p:txBody>
          <a:bodyPr/>
          <a:lstStyle>
            <a:lvl1pPr>
              <a:defRPr/>
            </a:lvl1pPr>
          </a:lstStyle>
          <a:p>
            <a:pPr>
              <a:defRPr/>
            </a:pPr>
            <a:fld id="{F0462E7A-91F1-1143-A397-E881235D8537}" type="slidenum">
              <a:rPr lang="en-US">
                <a:solidFill>
                  <a:prstClr val="black"/>
                </a:solidFill>
                <a:latin typeface="Calibri"/>
              </a:rPr>
              <a:pPr>
                <a:defRPr/>
              </a:pPr>
              <a:t>‹#›</a:t>
            </a:fld>
            <a:endParaRPr lang="en-US">
              <a:solidFill>
                <a:prstClr val="black"/>
              </a:solidFill>
              <a:latin typeface="Calibri"/>
            </a:endParaRPr>
          </a:p>
        </p:txBody>
      </p:sp>
    </p:spTree>
    <p:extLst>
      <p:ext uri="{BB962C8B-B14F-4D97-AF65-F5344CB8AC3E}">
        <p14:creationId xmlns:p14="http://schemas.microsoft.com/office/powerpoint/2010/main" val="403186421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p:spPr>
        <p:txBody>
          <a:bodyPr>
            <a:normAutofit/>
          </a:bodyPr>
          <a:lstStyle>
            <a:lvl1pPr marL="0" indent="0" algn="ctr">
              <a:defRPr sz="4800" b="0">
                <a:solidFill>
                  <a:schemeClr val="bg1">
                    <a:lumMod val="85000"/>
                  </a:schemeClr>
                </a:solidFill>
                <a:latin typeface="Arial"/>
                <a:cs typeface="Arial"/>
              </a:defRPr>
            </a:lvl1pPr>
            <a:lvl2pPr>
              <a:defRPr>
                <a:solidFill>
                  <a:schemeClr val="bg1">
                    <a:lumMod val="85000"/>
                  </a:schemeClr>
                </a:solidFill>
                <a:latin typeface="Arial"/>
                <a:cs typeface="Arial"/>
              </a:defRPr>
            </a:lvl2pPr>
            <a:lvl3pPr>
              <a:defRPr>
                <a:solidFill>
                  <a:schemeClr val="bg1">
                    <a:lumMod val="85000"/>
                  </a:schemeClr>
                </a:solidFill>
                <a:latin typeface="Arial"/>
                <a:cs typeface="Arial"/>
              </a:defRPr>
            </a:lvl3pPr>
          </a:lstStyle>
          <a:p>
            <a:pPr lvl="0"/>
            <a:r>
              <a:rPr lang="en-US" dirty="0" smtClean="0"/>
              <a:t>Click to edit Master text styles</a:t>
            </a:r>
          </a:p>
        </p:txBody>
      </p:sp>
    </p:spTree>
    <p:extLst>
      <p:ext uri="{BB962C8B-B14F-4D97-AF65-F5344CB8AC3E}">
        <p14:creationId xmlns:p14="http://schemas.microsoft.com/office/powerpoint/2010/main" val="773104602"/>
      </p:ext>
    </p:extLst>
  </p:cSld>
  <p:clrMapOvr>
    <a:masterClrMapping/>
  </p:clrMapOvr>
  <p:transition xmlns:p14="http://schemas.microsoft.com/office/powerpoint/2010/main" advClick="0" advTm="5000">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5467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5467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solidFill>
                <a:prstClr val="black"/>
              </a:solidFill>
              <a:latin typeface="Calibri"/>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1F497D"/>
                </a:solidFill>
                <a:latin typeface="Calibri"/>
              </a:rPr>
              <a:t>www.ci.uchicago.edu/swift    www.mcs.anl.gov/exm</a:t>
            </a:r>
            <a:endParaRPr lang="en-US">
              <a:solidFill>
                <a:srgbClr val="1F497D"/>
              </a:solidFill>
              <a:latin typeface="Calibri"/>
            </a:endParaRPr>
          </a:p>
        </p:txBody>
      </p:sp>
      <p:sp>
        <p:nvSpPr>
          <p:cNvPr id="6" name="Rectangle 7"/>
          <p:cNvSpPr>
            <a:spLocks noGrp="1" noChangeArrowheads="1"/>
          </p:cNvSpPr>
          <p:nvPr>
            <p:ph type="sldNum" sz="quarter" idx="12"/>
          </p:nvPr>
        </p:nvSpPr>
        <p:spPr>
          <a:ln/>
        </p:spPr>
        <p:txBody>
          <a:bodyPr/>
          <a:lstStyle>
            <a:lvl1pPr>
              <a:defRPr/>
            </a:lvl1pPr>
          </a:lstStyle>
          <a:p>
            <a:pPr>
              <a:defRPr/>
            </a:pPr>
            <a:fld id="{09ACB873-46CE-4543-B04D-14B306A037F4}" type="slidenum">
              <a:rPr lang="en-US">
                <a:solidFill>
                  <a:prstClr val="black"/>
                </a:solidFill>
                <a:latin typeface="Calibri"/>
              </a:rPr>
              <a:pPr>
                <a:defRPr/>
              </a:pPr>
              <a:t>‹#›</a:t>
            </a:fld>
            <a:endParaRPr lang="en-US">
              <a:solidFill>
                <a:prstClr val="black"/>
              </a:solidFill>
              <a:latin typeface="Calibri"/>
            </a:endParaRPr>
          </a:p>
        </p:txBody>
      </p:sp>
    </p:spTree>
    <p:extLst>
      <p:ext uri="{BB962C8B-B14F-4D97-AF65-F5344CB8AC3E}">
        <p14:creationId xmlns:p14="http://schemas.microsoft.com/office/powerpoint/2010/main" val="958609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2954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solidFill>
                <a:prstClr val="black"/>
              </a:solidFill>
              <a:latin typeface="Calibri"/>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1F497D"/>
                </a:solidFill>
                <a:latin typeface="Calibri"/>
              </a:rPr>
              <a:t>www.ci.uchicago.edu/swift    www.mcs.anl.gov/exm</a:t>
            </a:r>
            <a:endParaRPr lang="en-US">
              <a:solidFill>
                <a:srgbClr val="1F497D"/>
              </a:solidFill>
              <a:latin typeface="Calibri"/>
            </a:endParaRPr>
          </a:p>
        </p:txBody>
      </p:sp>
      <p:sp>
        <p:nvSpPr>
          <p:cNvPr id="7" name="Rectangle 7"/>
          <p:cNvSpPr>
            <a:spLocks noGrp="1" noChangeArrowheads="1"/>
          </p:cNvSpPr>
          <p:nvPr>
            <p:ph type="sldNum" sz="quarter" idx="12"/>
          </p:nvPr>
        </p:nvSpPr>
        <p:spPr>
          <a:ln/>
        </p:spPr>
        <p:txBody>
          <a:bodyPr/>
          <a:lstStyle>
            <a:lvl1pPr>
              <a:defRPr/>
            </a:lvl1pPr>
          </a:lstStyle>
          <a:p>
            <a:pPr>
              <a:defRPr/>
            </a:pPr>
            <a:fld id="{BA2B927A-67D2-7642-98DC-E2CFBD1838A7}" type="slidenum">
              <a:rPr lang="en-US">
                <a:solidFill>
                  <a:prstClr val="black"/>
                </a:solidFill>
                <a:latin typeface="Calibri"/>
              </a:rPr>
              <a:pPr>
                <a:defRPr/>
              </a:pPr>
              <a:t>‹#›</a:t>
            </a:fld>
            <a:endParaRPr lang="en-US">
              <a:solidFill>
                <a:prstClr val="black"/>
              </a:solidFill>
              <a:latin typeface="Calibri"/>
            </a:endParaRPr>
          </a:p>
        </p:txBody>
      </p:sp>
    </p:spTree>
    <p:extLst>
      <p:ext uri="{BB962C8B-B14F-4D97-AF65-F5344CB8AC3E}">
        <p14:creationId xmlns:p14="http://schemas.microsoft.com/office/powerpoint/2010/main" val="4213872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85800" y="463550"/>
            <a:ext cx="7770813" cy="1433513"/>
          </a:xfrm>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solidFill>
                <a:prstClr val="black"/>
              </a:solidFill>
              <a:latin typeface="Calibri"/>
            </a:endParaRPr>
          </a:p>
        </p:txBody>
      </p:sp>
      <p:sp>
        <p:nvSpPr>
          <p:cNvPr id="5" name="Slide Number Placeholder 5"/>
          <p:cNvSpPr>
            <a:spLocks noGrp="1"/>
          </p:cNvSpPr>
          <p:nvPr>
            <p:ph type="sldNum" sz="quarter" idx="12"/>
          </p:nvPr>
        </p:nvSpPr>
        <p:spPr/>
        <p:txBody>
          <a:bodyPr/>
          <a:lstStyle>
            <a:lvl1pPr>
              <a:defRPr/>
            </a:lvl1pPr>
          </a:lstStyle>
          <a:p>
            <a:pPr>
              <a:defRPr/>
            </a:pPr>
            <a:fld id="{DB1EC3A7-E9B0-A34C-B4F0-5A07B78C6759}" type="slidenum">
              <a:rPr lang="en-GB">
                <a:solidFill>
                  <a:prstClr val="black"/>
                </a:solidFill>
                <a:latin typeface="Calibri"/>
              </a:rPr>
              <a:pPr>
                <a:defRPr/>
              </a:pPr>
              <a:t>‹#›</a:t>
            </a:fld>
            <a:endParaRPr lang="en-GB">
              <a:solidFill>
                <a:prstClr val="black"/>
              </a:solidFill>
              <a:latin typeface="Calibri"/>
            </a:endParaRPr>
          </a:p>
        </p:txBody>
      </p:sp>
      <p:sp>
        <p:nvSpPr>
          <p:cNvPr id="4" name="Footer Placeholder 4"/>
          <p:cNvSpPr>
            <a:spLocks noGrp="1"/>
          </p:cNvSpPr>
          <p:nvPr>
            <p:ph type="ftr" sz="quarter" idx="11"/>
          </p:nvPr>
        </p:nvSpPr>
        <p:spPr/>
        <p:txBody>
          <a:bodyPr/>
          <a:lstStyle>
            <a:lvl1pPr>
              <a:defRPr/>
            </a:lvl1pPr>
          </a:lstStyle>
          <a:p>
            <a:pPr>
              <a:defRPr/>
            </a:pPr>
            <a:r>
              <a:rPr lang="en-US" smtClean="0">
                <a:solidFill>
                  <a:srgbClr val="1F497D"/>
                </a:solidFill>
                <a:latin typeface="Calibri"/>
              </a:rPr>
              <a:t>www.ci.uchicago.edu/swift    www.mcs.anl.gov/exm</a:t>
            </a:r>
            <a:endParaRPr lang="en-US" dirty="0">
              <a:solidFill>
                <a:srgbClr val="1F497D"/>
              </a:solidFill>
              <a:latin typeface="Calibri"/>
            </a:endParaRPr>
          </a:p>
        </p:txBody>
      </p:sp>
    </p:spTree>
    <p:extLst>
      <p:ext uri="{BB962C8B-B14F-4D97-AF65-F5344CB8AC3E}">
        <p14:creationId xmlns:p14="http://schemas.microsoft.com/office/powerpoint/2010/main" val="3254209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e">
    <p:spTree>
      <p:nvGrpSpPr>
        <p:cNvPr id="1" name=""/>
        <p:cNvGrpSpPr/>
        <p:nvPr/>
      </p:nvGrpSpPr>
      <p:grpSpPr>
        <a:xfrm>
          <a:off x="0" y="0"/>
          <a:ext cx="0" cy="0"/>
          <a:chOff x="0" y="0"/>
          <a:chExt cx="0" cy="0"/>
        </a:xfrm>
      </p:grpSpPr>
      <p:sp>
        <p:nvSpPr>
          <p:cNvPr id="4" name="Rectangle 3"/>
          <p:cNvSpPr/>
          <p:nvPr userDrawn="1"/>
        </p:nvSpPr>
        <p:spPr>
          <a:xfrm>
            <a:off x="0" y="0"/>
            <a:ext cx="9144000" cy="838200"/>
          </a:xfrm>
          <a:prstGeom prst="rect">
            <a:avLst/>
          </a:prstGeom>
          <a:solidFill>
            <a:srgbClr val="41596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latin typeface="Calibri"/>
            </a:endParaRPr>
          </a:p>
        </p:txBody>
      </p:sp>
      <p:pic>
        <p:nvPicPr>
          <p:cNvPr id="6" name="Picture 5" descr="uofcicon.eps"/>
          <p:cNvPicPr>
            <a:picLocks noChangeAspect="1"/>
          </p:cNvPicPr>
          <p:nvPr userDrawn="1"/>
        </p:nvPicPr>
        <p:blipFill>
          <a:blip r:embed="rId2"/>
          <a:stretch>
            <a:fillRect/>
          </a:stretch>
        </p:blipFill>
        <p:spPr>
          <a:xfrm>
            <a:off x="8348492" y="108216"/>
            <a:ext cx="673100" cy="596900"/>
          </a:xfrm>
          <a:prstGeom prst="rect">
            <a:avLst/>
          </a:prstGeom>
        </p:spPr>
      </p:pic>
      <p:sp>
        <p:nvSpPr>
          <p:cNvPr id="2" name="Title 1"/>
          <p:cNvSpPr>
            <a:spLocks noGrp="1"/>
          </p:cNvSpPr>
          <p:nvPr>
            <p:ph type="ctrTitle"/>
          </p:nvPr>
        </p:nvSpPr>
        <p:spPr>
          <a:xfrm>
            <a:off x="228600" y="1"/>
            <a:ext cx="7772400" cy="838200"/>
          </a:xfrm>
          <a:prstGeom prst="rect">
            <a:avLst/>
          </a:prstGeom>
        </p:spPr>
        <p:txBody>
          <a:bodyPr tIns="91440" bIns="137160" anchor="ctr">
            <a:normAutofit/>
          </a:bodyPr>
          <a:lstStyle>
            <a:lvl1pPr algn="l">
              <a:spcBef>
                <a:spcPts val="0"/>
              </a:spcBef>
              <a:defRPr sz="3600" b="0" i="0">
                <a:solidFill>
                  <a:schemeClr val="bg1"/>
                </a:solidFill>
                <a:latin typeface="Calibri"/>
                <a:cs typeface="Calibri"/>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228600" y="990600"/>
            <a:ext cx="8553450" cy="5257800"/>
          </a:xfrm>
          <a:prstGeom prst="rect">
            <a:avLst/>
          </a:prstGeom>
        </p:spPr>
        <p:txBody>
          <a:bodyPr vert="horz">
            <a:normAutofit/>
          </a:bodyPr>
          <a:lstStyle>
            <a:lvl1pPr>
              <a:spcBef>
                <a:spcPts val="600"/>
              </a:spcBef>
              <a:buClr>
                <a:srgbClr val="800000"/>
              </a:buClr>
              <a:buSzPct val="80000"/>
              <a:buFont typeface="Lucida Grande"/>
              <a:buChar char="•"/>
              <a:defRPr sz="3200">
                <a:solidFill>
                  <a:schemeClr val="tx1">
                    <a:lumMod val="75000"/>
                    <a:lumOff val="25000"/>
                  </a:schemeClr>
                </a:solidFill>
              </a:defRPr>
            </a:lvl1pPr>
            <a:lvl2pPr>
              <a:spcBef>
                <a:spcPts val="600"/>
              </a:spcBef>
              <a:buClr>
                <a:srgbClr val="800000"/>
              </a:buClr>
              <a:buSzPct val="80000"/>
              <a:defRPr sz="2800">
                <a:solidFill>
                  <a:schemeClr val="tx1">
                    <a:lumMod val="75000"/>
                    <a:lumOff val="25000"/>
                  </a:schemeClr>
                </a:solidFill>
              </a:defRPr>
            </a:lvl2pPr>
            <a:lvl3pPr>
              <a:spcBef>
                <a:spcPts val="600"/>
              </a:spcBef>
              <a:buClr>
                <a:srgbClr val="800000"/>
              </a:buClr>
              <a:buSzPct val="80000"/>
              <a:buFont typeface="Courier New"/>
              <a:buChar char="o"/>
              <a:defRPr sz="2400">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Box 6"/>
          <p:cNvSpPr txBox="1"/>
          <p:nvPr userDrawn="1"/>
        </p:nvSpPr>
        <p:spPr>
          <a:xfrm>
            <a:off x="152400" y="6467445"/>
            <a:ext cx="533400" cy="276999"/>
          </a:xfrm>
          <a:prstGeom prst="rect">
            <a:avLst/>
          </a:prstGeom>
          <a:noFill/>
        </p:spPr>
        <p:txBody>
          <a:bodyPr wrap="square" rtlCol="0">
            <a:spAutoFit/>
          </a:bodyPr>
          <a:lstStyle/>
          <a:p>
            <a:pPr fontAlgn="auto">
              <a:spcBef>
                <a:spcPts val="0"/>
              </a:spcBef>
              <a:spcAft>
                <a:spcPts val="0"/>
              </a:spcAft>
            </a:pPr>
            <a:fld id="{5ED12DC1-BB88-6B49-A914-5DE104335772}" type="slidenum">
              <a:rPr lang="en-US" sz="1200" smtClean="0">
                <a:solidFill>
                  <a:prstClr val="white">
                    <a:lumMod val="95000"/>
                  </a:prstClr>
                </a:solidFill>
                <a:latin typeface="Calibri"/>
                <a:ea typeface="+mn-ea"/>
                <a:cs typeface="+mn-cs"/>
              </a:rPr>
              <a:pPr fontAlgn="auto">
                <a:spcBef>
                  <a:spcPts val="0"/>
                </a:spcBef>
                <a:spcAft>
                  <a:spcPts val="0"/>
                </a:spcAft>
              </a:pPr>
              <a:t>‹#›</a:t>
            </a:fld>
            <a:endParaRPr lang="en-US" sz="1200" dirty="0">
              <a:solidFill>
                <a:prstClr val="white">
                  <a:lumMod val="95000"/>
                </a:prstClr>
              </a:solidFill>
              <a:latin typeface="Calibri"/>
              <a:ea typeface="+mn-ea"/>
              <a:cs typeface="+mn-cs"/>
            </a:endParaRPr>
          </a:p>
        </p:txBody>
      </p:sp>
      <p:sp>
        <p:nvSpPr>
          <p:cNvPr id="8" name="Footer Placeholder 16"/>
          <p:cNvSpPr>
            <a:spLocks noGrp="1"/>
          </p:cNvSpPr>
          <p:nvPr>
            <p:ph type="ftr" sz="quarter" idx="3"/>
          </p:nvPr>
        </p:nvSpPr>
        <p:spPr>
          <a:xfrm>
            <a:off x="1066800" y="6467445"/>
            <a:ext cx="2895600" cy="276999"/>
          </a:xfrm>
          <a:prstGeom prst="rect">
            <a:avLst/>
          </a:prstGeom>
          <a:noFill/>
          <a:ln>
            <a:noFill/>
          </a:ln>
        </p:spPr>
        <p:txBody>
          <a:bodyPr wrap="square" rtlCol="0">
            <a:spAutoFit/>
          </a:bodyPr>
          <a:lstStyle>
            <a:lvl1pPr marL="0" algn="l" defTabSz="457200" rtl="0" eaLnBrk="1" latinLnBrk="0" hangingPunct="1">
              <a:defRPr lang="en-US" sz="1200" kern="1200" smtClean="0">
                <a:solidFill>
                  <a:schemeClr val="bg1">
                    <a:lumMod val="95000"/>
                  </a:schemeClr>
                </a:solidFill>
                <a:latin typeface="+mn-lt"/>
                <a:ea typeface="+mn-ea"/>
                <a:cs typeface="+mn-cs"/>
              </a:defRPr>
            </a:lvl1pPr>
          </a:lstStyle>
          <a:p>
            <a:r>
              <a:rPr>
                <a:solidFill>
                  <a:prstClr val="white">
                    <a:lumMod val="95000"/>
                  </a:prstClr>
                </a:solidFill>
                <a:latin typeface="Calibri"/>
              </a:rPr>
              <a:t>www.ci.uchicago.edu/swift    www.mcs.anl.gov/exm</a:t>
            </a:r>
            <a:endParaRPr dirty="0">
              <a:solidFill>
                <a:prstClr val="white">
                  <a:lumMod val="95000"/>
                </a:prstClr>
              </a:solidFill>
              <a:latin typeface="Calibri"/>
            </a:endParaRPr>
          </a:p>
        </p:txBody>
      </p:sp>
    </p:spTree>
    <p:extLst>
      <p:ext uri="{BB962C8B-B14F-4D97-AF65-F5344CB8AC3E}">
        <p14:creationId xmlns:p14="http://schemas.microsoft.com/office/powerpoint/2010/main" val="21750257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 name="Shape 12"/>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indent="457200">
              <a:spcBef>
                <a:spcPts val="0"/>
              </a:spcBef>
              <a:defRPr/>
            </a:lvl2pPr>
            <a:lvl3pPr indent="914400">
              <a:spcBef>
                <a:spcPts val="0"/>
              </a:spcBef>
              <a:defRPr/>
            </a:lvl3pPr>
            <a:lvl4pPr indent="1371600">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extLst>
      <p:ext uri="{BB962C8B-B14F-4D97-AF65-F5344CB8AC3E}">
        <p14:creationId xmlns:p14="http://schemas.microsoft.com/office/powerpoint/2010/main" val="36341415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Line 9"/>
          <p:cNvSpPr>
            <a:spLocks noChangeShapeType="1"/>
          </p:cNvSpPr>
          <p:nvPr userDrawn="1"/>
        </p:nvSpPr>
        <p:spPr bwMode="auto">
          <a:xfrm>
            <a:off x="304800" y="990600"/>
            <a:ext cx="8610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en-US" sz="1800">
              <a:solidFill>
                <a:prstClr val="black"/>
              </a:solidFill>
              <a:latin typeface="Calibri"/>
              <a:ea typeface="+mn-ea"/>
              <a:cs typeface="+mn-cs"/>
            </a:endParaRPr>
          </a:p>
        </p:txBody>
      </p:sp>
      <p:sp>
        <p:nvSpPr>
          <p:cNvPr id="3" name="Slide Number Placeholder 3"/>
          <p:cNvSpPr>
            <a:spLocks noGrp="1"/>
          </p:cNvSpPr>
          <p:nvPr>
            <p:ph type="sldNum" sz="quarter" idx="4"/>
          </p:nvPr>
        </p:nvSpPr>
        <p:spPr>
          <a:xfrm>
            <a:off x="2819400" y="63246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B0E3AC-6AD4-054F-A7FF-121940CC2D3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02900497"/>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title header_Blue_646.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1106488"/>
          </a:xfrm>
          <a:prstGeom prst="rect">
            <a:avLst/>
          </a:prstGeom>
          <a:noFill/>
          <a:ln w="9525">
            <a:noFill/>
            <a:miter lim="800000"/>
            <a:headEnd/>
            <a:tailEnd/>
          </a:ln>
        </p:spPr>
      </p:pic>
      <p:pic>
        <p:nvPicPr>
          <p:cNvPr id="5" name="Picture 7" descr="doe_black.jpg"/>
          <p:cNvPicPr>
            <a:picLocks noChangeAspect="1"/>
          </p:cNvPicPr>
          <p:nvPr/>
        </p:nvPicPr>
        <p:blipFill>
          <a:blip r:embed="rId3" cstate="screen">
            <a:alphaModFix amt="75000"/>
            <a:extLst>
              <a:ext uri="{28A0092B-C50C-407E-A947-70E740481C1C}">
                <a14:useLocalDpi xmlns:a14="http://schemas.microsoft.com/office/drawing/2010/main"/>
              </a:ext>
            </a:extLst>
          </a:blip>
          <a:srcRect/>
          <a:stretch>
            <a:fillRect/>
          </a:stretch>
        </p:blipFill>
        <p:spPr bwMode="auto">
          <a:xfrm>
            <a:off x="7954963" y="6456363"/>
            <a:ext cx="960437" cy="231775"/>
          </a:xfrm>
          <a:prstGeom prst="rect">
            <a:avLst/>
          </a:prstGeom>
          <a:noFill/>
          <a:ln w="9525">
            <a:noFill/>
            <a:miter lim="800000"/>
            <a:headEnd/>
            <a:tailEnd/>
          </a:ln>
        </p:spPr>
      </p:pic>
      <p:pic>
        <p:nvPicPr>
          <p:cNvPr id="6" name="Picture 8" descr="title footer_Blue_646.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6794500"/>
            <a:ext cx="9144000" cy="63500"/>
          </a:xfrm>
          <a:prstGeom prst="rect">
            <a:avLst/>
          </a:prstGeom>
          <a:noFill/>
          <a:ln w="9525">
            <a:noFill/>
            <a:miter lim="800000"/>
            <a:headEnd/>
            <a:tailEnd/>
          </a:ln>
        </p:spPr>
      </p:pic>
      <p:sp>
        <p:nvSpPr>
          <p:cNvPr id="528386" name="Rectangle 2"/>
          <p:cNvSpPr>
            <a:spLocks noGrp="1" noChangeArrowheads="1"/>
          </p:cNvSpPr>
          <p:nvPr>
            <p:ph type="ctrTitle"/>
          </p:nvPr>
        </p:nvSpPr>
        <p:spPr>
          <a:xfrm>
            <a:off x="985838" y="1671638"/>
            <a:ext cx="7696200" cy="1069975"/>
          </a:xfrm>
        </p:spPr>
        <p:txBody>
          <a:bodyPr/>
          <a:lstStyle>
            <a:lvl1pPr>
              <a:defRPr sz="3300"/>
            </a:lvl1pPr>
          </a:lstStyle>
          <a:p>
            <a:r>
              <a:rPr lang="en-US"/>
              <a:t>Click to edit Master title style</a:t>
            </a:r>
          </a:p>
        </p:txBody>
      </p:sp>
      <p:sp>
        <p:nvSpPr>
          <p:cNvPr id="528387" name="Rectangle 3"/>
          <p:cNvSpPr>
            <a:spLocks noGrp="1" noChangeArrowheads="1"/>
          </p:cNvSpPr>
          <p:nvPr>
            <p:ph type="subTitle" idx="1"/>
          </p:nvPr>
        </p:nvSpPr>
        <p:spPr>
          <a:xfrm>
            <a:off x="985838" y="3125788"/>
            <a:ext cx="6400800" cy="1752600"/>
          </a:xfrm>
        </p:spPr>
        <p:txBody>
          <a:bodyPr/>
          <a:lstStyle>
            <a:lvl1pPr marL="0" indent="0">
              <a:buFont typeface="Wingdings" charset="2"/>
              <a:buNone/>
              <a:defRPr sz="2400"/>
            </a:lvl1pPr>
          </a:lstStyle>
          <a:p>
            <a:r>
              <a:rPr lang="en-US"/>
              <a:t>Click to edit Master subtitle style</a:t>
            </a:r>
          </a:p>
        </p:txBody>
      </p:sp>
    </p:spTree>
    <p:extLst>
      <p:ext uri="{BB962C8B-B14F-4D97-AF65-F5344CB8AC3E}">
        <p14:creationId xmlns:p14="http://schemas.microsoft.com/office/powerpoint/2010/main" val="23475132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solidFill>
                <a:srgbClr val="40404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solidFill>
                <a:srgbClr val="404040"/>
              </a:solidFill>
            </a:endParaRPr>
          </a:p>
        </p:txBody>
      </p:sp>
      <p:sp>
        <p:nvSpPr>
          <p:cNvPr id="6" name="Rectangle 7"/>
          <p:cNvSpPr>
            <a:spLocks noGrp="1" noChangeArrowheads="1"/>
          </p:cNvSpPr>
          <p:nvPr>
            <p:ph type="sldNum" sz="quarter" idx="12"/>
          </p:nvPr>
        </p:nvSpPr>
        <p:spPr>
          <a:ln/>
        </p:spPr>
        <p:txBody>
          <a:bodyPr/>
          <a:lstStyle>
            <a:lvl1pPr>
              <a:defRPr/>
            </a:lvl1pPr>
          </a:lstStyle>
          <a:p>
            <a:pPr>
              <a:defRPr/>
            </a:pPr>
            <a:fld id="{8BEE434E-B384-A245-84B1-C534A8D54264}" type="slidenum">
              <a:rPr lang="en-US">
                <a:solidFill>
                  <a:srgbClr val="404040"/>
                </a:solidFill>
              </a:rPr>
              <a:pPr>
                <a:defRPr/>
              </a:pPr>
              <a:t>‹#›</a:t>
            </a:fld>
            <a:endParaRPr lang="en-US">
              <a:solidFill>
                <a:srgbClr val="404040"/>
              </a:solidFill>
            </a:endParaRPr>
          </a:p>
        </p:txBody>
      </p:sp>
    </p:spTree>
    <p:extLst>
      <p:ext uri="{BB962C8B-B14F-4D97-AF65-F5344CB8AC3E}">
        <p14:creationId xmlns:p14="http://schemas.microsoft.com/office/powerpoint/2010/main" val="1685464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solidFill>
                <a:srgbClr val="40404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solidFill>
                <a:srgbClr val="404040"/>
              </a:solidFill>
            </a:endParaRPr>
          </a:p>
        </p:txBody>
      </p:sp>
      <p:sp>
        <p:nvSpPr>
          <p:cNvPr id="6" name="Rectangle 7"/>
          <p:cNvSpPr>
            <a:spLocks noGrp="1" noChangeArrowheads="1"/>
          </p:cNvSpPr>
          <p:nvPr>
            <p:ph type="sldNum" sz="quarter" idx="12"/>
          </p:nvPr>
        </p:nvSpPr>
        <p:spPr>
          <a:ln/>
        </p:spPr>
        <p:txBody>
          <a:bodyPr/>
          <a:lstStyle>
            <a:lvl1pPr>
              <a:defRPr/>
            </a:lvl1pPr>
          </a:lstStyle>
          <a:p>
            <a:pPr>
              <a:defRPr/>
            </a:pPr>
            <a:fld id="{C172A8AB-E2B4-3D48-AA1B-D3ADE456AFA1}" type="slidenum">
              <a:rPr lang="en-US">
                <a:solidFill>
                  <a:srgbClr val="404040"/>
                </a:solidFill>
              </a:rPr>
              <a:pPr>
                <a:defRPr/>
              </a:pPr>
              <a:t>‹#›</a:t>
            </a:fld>
            <a:endParaRPr lang="en-US">
              <a:solidFill>
                <a:srgbClr val="404040"/>
              </a:solidFill>
            </a:endParaRPr>
          </a:p>
        </p:txBody>
      </p:sp>
    </p:spTree>
    <p:extLst>
      <p:ext uri="{BB962C8B-B14F-4D97-AF65-F5344CB8AC3E}">
        <p14:creationId xmlns:p14="http://schemas.microsoft.com/office/powerpoint/2010/main" val="235574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solidFill>
                <a:prstClr val="black"/>
              </a:solidFill>
              <a:latin typeface="Calibri"/>
            </a:endParaRPr>
          </a:p>
        </p:txBody>
      </p:sp>
      <p:sp>
        <p:nvSpPr>
          <p:cNvPr id="6" name="Rectangle 7"/>
          <p:cNvSpPr>
            <a:spLocks noGrp="1" noChangeArrowheads="1"/>
          </p:cNvSpPr>
          <p:nvPr>
            <p:ph type="sldNum" sz="quarter" idx="12"/>
          </p:nvPr>
        </p:nvSpPr>
        <p:spPr>
          <a:ln/>
        </p:spPr>
        <p:txBody>
          <a:bodyPr/>
          <a:lstStyle>
            <a:lvl1pPr>
              <a:defRPr/>
            </a:lvl1pPr>
          </a:lstStyle>
          <a:p>
            <a:pPr>
              <a:defRPr/>
            </a:pPr>
            <a:fld id="{8BEE434E-B384-A245-84B1-C534A8D54264}" type="slidenum">
              <a:rPr lang="en-US">
                <a:solidFill>
                  <a:prstClr val="black"/>
                </a:solidFill>
                <a:latin typeface="Calibri"/>
              </a:rPr>
              <a:pPr>
                <a:defRPr/>
              </a:pPr>
              <a:t>‹#›</a:t>
            </a:fld>
            <a:endParaRPr lang="en-US">
              <a:solidFill>
                <a:prstClr val="black"/>
              </a:solidFill>
              <a:latin typeface="Calibri"/>
            </a:endParaRPr>
          </a:p>
        </p:txBody>
      </p:sp>
    </p:spTree>
    <p:extLst>
      <p:ext uri="{BB962C8B-B14F-4D97-AF65-F5344CB8AC3E}">
        <p14:creationId xmlns:p14="http://schemas.microsoft.com/office/powerpoint/2010/main" val="28928147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954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solidFill>
                <a:srgbClr val="40404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solidFill>
                <a:srgbClr val="404040"/>
              </a:solidFill>
            </a:endParaRPr>
          </a:p>
        </p:txBody>
      </p:sp>
      <p:sp>
        <p:nvSpPr>
          <p:cNvPr id="7" name="Rectangle 7"/>
          <p:cNvSpPr>
            <a:spLocks noGrp="1" noChangeArrowheads="1"/>
          </p:cNvSpPr>
          <p:nvPr>
            <p:ph type="sldNum" sz="quarter" idx="12"/>
          </p:nvPr>
        </p:nvSpPr>
        <p:spPr>
          <a:ln/>
        </p:spPr>
        <p:txBody>
          <a:bodyPr/>
          <a:lstStyle>
            <a:lvl1pPr>
              <a:defRPr/>
            </a:lvl1pPr>
          </a:lstStyle>
          <a:p>
            <a:pPr>
              <a:defRPr/>
            </a:pPr>
            <a:fld id="{32F11CC7-6EC5-9D41-8E46-A3BCA02BCB61}" type="slidenum">
              <a:rPr lang="en-US">
                <a:solidFill>
                  <a:srgbClr val="404040"/>
                </a:solidFill>
              </a:rPr>
              <a:pPr>
                <a:defRPr/>
              </a:pPr>
              <a:t>‹#›</a:t>
            </a:fld>
            <a:endParaRPr lang="en-US">
              <a:solidFill>
                <a:srgbClr val="404040"/>
              </a:solidFill>
            </a:endParaRPr>
          </a:p>
        </p:txBody>
      </p:sp>
    </p:spTree>
    <p:extLst>
      <p:ext uri="{BB962C8B-B14F-4D97-AF65-F5344CB8AC3E}">
        <p14:creationId xmlns:p14="http://schemas.microsoft.com/office/powerpoint/2010/main" val="26037413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solidFill>
                <a:srgbClr val="404040"/>
              </a:solidFill>
            </a:endParaRPr>
          </a:p>
        </p:txBody>
      </p:sp>
      <p:sp>
        <p:nvSpPr>
          <p:cNvPr id="8" name="Rectangle 6"/>
          <p:cNvSpPr>
            <a:spLocks noGrp="1" noChangeArrowheads="1"/>
          </p:cNvSpPr>
          <p:nvPr>
            <p:ph type="ftr" sz="quarter" idx="11"/>
          </p:nvPr>
        </p:nvSpPr>
        <p:spPr>
          <a:ln/>
        </p:spPr>
        <p:txBody>
          <a:bodyPr/>
          <a:lstStyle>
            <a:lvl1pPr>
              <a:defRPr/>
            </a:lvl1pPr>
          </a:lstStyle>
          <a:p>
            <a:pPr>
              <a:defRPr/>
            </a:pPr>
            <a:endParaRPr lang="en-US">
              <a:solidFill>
                <a:srgbClr val="404040"/>
              </a:solidFill>
            </a:endParaRPr>
          </a:p>
        </p:txBody>
      </p:sp>
      <p:sp>
        <p:nvSpPr>
          <p:cNvPr id="9" name="Rectangle 7"/>
          <p:cNvSpPr>
            <a:spLocks noGrp="1" noChangeArrowheads="1"/>
          </p:cNvSpPr>
          <p:nvPr>
            <p:ph type="sldNum" sz="quarter" idx="12"/>
          </p:nvPr>
        </p:nvSpPr>
        <p:spPr>
          <a:ln/>
        </p:spPr>
        <p:txBody>
          <a:bodyPr/>
          <a:lstStyle>
            <a:lvl1pPr>
              <a:defRPr/>
            </a:lvl1pPr>
          </a:lstStyle>
          <a:p>
            <a:pPr>
              <a:defRPr/>
            </a:pPr>
            <a:fld id="{1E79A475-3453-5E46-BE8B-FEB04AEC3863}" type="slidenum">
              <a:rPr lang="en-US">
                <a:solidFill>
                  <a:srgbClr val="404040"/>
                </a:solidFill>
              </a:rPr>
              <a:pPr>
                <a:defRPr/>
              </a:pPr>
              <a:t>‹#›</a:t>
            </a:fld>
            <a:endParaRPr lang="en-US">
              <a:solidFill>
                <a:srgbClr val="404040"/>
              </a:solidFill>
            </a:endParaRPr>
          </a:p>
        </p:txBody>
      </p:sp>
    </p:spTree>
    <p:extLst>
      <p:ext uri="{BB962C8B-B14F-4D97-AF65-F5344CB8AC3E}">
        <p14:creationId xmlns:p14="http://schemas.microsoft.com/office/powerpoint/2010/main" val="505623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solidFill>
                <a:srgbClr val="404040"/>
              </a:solidFill>
            </a:endParaRPr>
          </a:p>
        </p:txBody>
      </p:sp>
      <p:sp>
        <p:nvSpPr>
          <p:cNvPr id="4" name="Rectangle 6"/>
          <p:cNvSpPr>
            <a:spLocks noGrp="1" noChangeArrowheads="1"/>
          </p:cNvSpPr>
          <p:nvPr>
            <p:ph type="ftr" sz="quarter" idx="11"/>
          </p:nvPr>
        </p:nvSpPr>
        <p:spPr>
          <a:ln/>
        </p:spPr>
        <p:txBody>
          <a:bodyPr/>
          <a:lstStyle>
            <a:lvl1pPr>
              <a:defRPr/>
            </a:lvl1pPr>
          </a:lstStyle>
          <a:p>
            <a:pPr>
              <a:defRPr/>
            </a:pPr>
            <a:endParaRPr lang="en-US">
              <a:solidFill>
                <a:srgbClr val="404040"/>
              </a:solidFill>
            </a:endParaRPr>
          </a:p>
        </p:txBody>
      </p:sp>
      <p:sp>
        <p:nvSpPr>
          <p:cNvPr id="5" name="Rectangle 7"/>
          <p:cNvSpPr>
            <a:spLocks noGrp="1" noChangeArrowheads="1"/>
          </p:cNvSpPr>
          <p:nvPr>
            <p:ph type="sldNum" sz="quarter" idx="12"/>
          </p:nvPr>
        </p:nvSpPr>
        <p:spPr>
          <a:ln/>
        </p:spPr>
        <p:txBody>
          <a:bodyPr/>
          <a:lstStyle>
            <a:lvl1pPr>
              <a:defRPr/>
            </a:lvl1pPr>
          </a:lstStyle>
          <a:p>
            <a:pPr>
              <a:defRPr/>
            </a:pPr>
            <a:fld id="{BD815F56-630E-7E4B-8F2C-15A1EE33C21F}" type="slidenum">
              <a:rPr lang="en-US">
                <a:solidFill>
                  <a:srgbClr val="404040"/>
                </a:solidFill>
              </a:rPr>
              <a:pPr>
                <a:defRPr/>
              </a:pPr>
              <a:t>‹#›</a:t>
            </a:fld>
            <a:endParaRPr lang="en-US">
              <a:solidFill>
                <a:srgbClr val="404040"/>
              </a:solidFill>
            </a:endParaRPr>
          </a:p>
        </p:txBody>
      </p:sp>
    </p:spTree>
    <p:extLst>
      <p:ext uri="{BB962C8B-B14F-4D97-AF65-F5344CB8AC3E}">
        <p14:creationId xmlns:p14="http://schemas.microsoft.com/office/powerpoint/2010/main" val="41034829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solidFill>
                <a:srgbClr val="404040"/>
              </a:solidFill>
            </a:endParaRPr>
          </a:p>
        </p:txBody>
      </p:sp>
      <p:sp>
        <p:nvSpPr>
          <p:cNvPr id="3" name="Rectangle 6"/>
          <p:cNvSpPr>
            <a:spLocks noGrp="1" noChangeArrowheads="1"/>
          </p:cNvSpPr>
          <p:nvPr>
            <p:ph type="ftr" sz="quarter" idx="11"/>
          </p:nvPr>
        </p:nvSpPr>
        <p:spPr>
          <a:ln/>
        </p:spPr>
        <p:txBody>
          <a:bodyPr/>
          <a:lstStyle>
            <a:lvl1pPr>
              <a:defRPr/>
            </a:lvl1pPr>
          </a:lstStyle>
          <a:p>
            <a:pPr>
              <a:defRPr/>
            </a:pPr>
            <a:endParaRPr lang="en-US">
              <a:solidFill>
                <a:srgbClr val="404040"/>
              </a:solidFill>
            </a:endParaRPr>
          </a:p>
        </p:txBody>
      </p:sp>
      <p:sp>
        <p:nvSpPr>
          <p:cNvPr id="4" name="Rectangle 7"/>
          <p:cNvSpPr>
            <a:spLocks noGrp="1" noChangeArrowheads="1"/>
          </p:cNvSpPr>
          <p:nvPr>
            <p:ph type="sldNum" sz="quarter" idx="12"/>
          </p:nvPr>
        </p:nvSpPr>
        <p:spPr>
          <a:ln/>
        </p:spPr>
        <p:txBody>
          <a:bodyPr/>
          <a:lstStyle>
            <a:lvl1pPr>
              <a:defRPr/>
            </a:lvl1pPr>
          </a:lstStyle>
          <a:p>
            <a:pPr>
              <a:defRPr/>
            </a:pPr>
            <a:fld id="{6C060301-EF4A-AE43-AEC2-A21703E5A1A4}" type="slidenum">
              <a:rPr lang="en-US">
                <a:solidFill>
                  <a:srgbClr val="404040"/>
                </a:solidFill>
              </a:rPr>
              <a:pPr>
                <a:defRPr/>
              </a:pPr>
              <a:t>‹#›</a:t>
            </a:fld>
            <a:endParaRPr lang="en-US">
              <a:solidFill>
                <a:srgbClr val="404040"/>
              </a:solidFill>
            </a:endParaRPr>
          </a:p>
        </p:txBody>
      </p:sp>
    </p:spTree>
    <p:extLst>
      <p:ext uri="{BB962C8B-B14F-4D97-AF65-F5344CB8AC3E}">
        <p14:creationId xmlns:p14="http://schemas.microsoft.com/office/powerpoint/2010/main" val="10185454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solidFill>
                <a:srgbClr val="40404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solidFill>
                <a:srgbClr val="404040"/>
              </a:solidFill>
            </a:endParaRPr>
          </a:p>
        </p:txBody>
      </p:sp>
      <p:sp>
        <p:nvSpPr>
          <p:cNvPr id="7" name="Rectangle 7"/>
          <p:cNvSpPr>
            <a:spLocks noGrp="1" noChangeArrowheads="1"/>
          </p:cNvSpPr>
          <p:nvPr>
            <p:ph type="sldNum" sz="quarter" idx="12"/>
          </p:nvPr>
        </p:nvSpPr>
        <p:spPr>
          <a:ln/>
        </p:spPr>
        <p:txBody>
          <a:bodyPr/>
          <a:lstStyle>
            <a:lvl1pPr>
              <a:defRPr/>
            </a:lvl1pPr>
          </a:lstStyle>
          <a:p>
            <a:pPr>
              <a:defRPr/>
            </a:pPr>
            <a:fld id="{9C20E109-9716-394D-94CA-209B1AE66804}" type="slidenum">
              <a:rPr lang="en-US">
                <a:solidFill>
                  <a:srgbClr val="404040"/>
                </a:solidFill>
              </a:rPr>
              <a:pPr>
                <a:defRPr/>
              </a:pPr>
              <a:t>‹#›</a:t>
            </a:fld>
            <a:endParaRPr lang="en-US">
              <a:solidFill>
                <a:srgbClr val="404040"/>
              </a:solidFill>
            </a:endParaRPr>
          </a:p>
        </p:txBody>
      </p:sp>
    </p:spTree>
    <p:extLst>
      <p:ext uri="{BB962C8B-B14F-4D97-AF65-F5344CB8AC3E}">
        <p14:creationId xmlns:p14="http://schemas.microsoft.com/office/powerpoint/2010/main" val="31733356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solidFill>
                <a:srgbClr val="40404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solidFill>
                <a:srgbClr val="404040"/>
              </a:solidFill>
            </a:endParaRPr>
          </a:p>
        </p:txBody>
      </p:sp>
      <p:sp>
        <p:nvSpPr>
          <p:cNvPr id="7" name="Rectangle 7"/>
          <p:cNvSpPr>
            <a:spLocks noGrp="1" noChangeArrowheads="1"/>
          </p:cNvSpPr>
          <p:nvPr>
            <p:ph type="sldNum" sz="quarter" idx="12"/>
          </p:nvPr>
        </p:nvSpPr>
        <p:spPr>
          <a:ln/>
        </p:spPr>
        <p:txBody>
          <a:bodyPr/>
          <a:lstStyle>
            <a:lvl1pPr>
              <a:defRPr/>
            </a:lvl1pPr>
          </a:lstStyle>
          <a:p>
            <a:pPr>
              <a:defRPr/>
            </a:pPr>
            <a:fld id="{8DF8CB76-2874-714D-BF05-6790E9FD8BB0}" type="slidenum">
              <a:rPr lang="en-US">
                <a:solidFill>
                  <a:srgbClr val="404040"/>
                </a:solidFill>
              </a:rPr>
              <a:pPr>
                <a:defRPr/>
              </a:pPr>
              <a:t>‹#›</a:t>
            </a:fld>
            <a:endParaRPr lang="en-US">
              <a:solidFill>
                <a:srgbClr val="404040"/>
              </a:solidFill>
            </a:endParaRPr>
          </a:p>
        </p:txBody>
      </p:sp>
    </p:spTree>
    <p:extLst>
      <p:ext uri="{BB962C8B-B14F-4D97-AF65-F5344CB8AC3E}">
        <p14:creationId xmlns:p14="http://schemas.microsoft.com/office/powerpoint/2010/main" val="3754309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solidFill>
                <a:srgbClr val="40404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solidFill>
                <a:srgbClr val="404040"/>
              </a:solidFill>
            </a:endParaRPr>
          </a:p>
        </p:txBody>
      </p:sp>
      <p:sp>
        <p:nvSpPr>
          <p:cNvPr id="6" name="Rectangle 7"/>
          <p:cNvSpPr>
            <a:spLocks noGrp="1" noChangeArrowheads="1"/>
          </p:cNvSpPr>
          <p:nvPr>
            <p:ph type="sldNum" sz="quarter" idx="12"/>
          </p:nvPr>
        </p:nvSpPr>
        <p:spPr>
          <a:ln/>
        </p:spPr>
        <p:txBody>
          <a:bodyPr/>
          <a:lstStyle>
            <a:lvl1pPr>
              <a:defRPr/>
            </a:lvl1pPr>
          </a:lstStyle>
          <a:p>
            <a:pPr>
              <a:defRPr/>
            </a:pPr>
            <a:fld id="{F0462E7A-91F1-1143-A397-E881235D8537}" type="slidenum">
              <a:rPr lang="en-US">
                <a:solidFill>
                  <a:srgbClr val="404040"/>
                </a:solidFill>
              </a:rPr>
              <a:pPr>
                <a:defRPr/>
              </a:pPr>
              <a:t>‹#›</a:t>
            </a:fld>
            <a:endParaRPr lang="en-US">
              <a:solidFill>
                <a:srgbClr val="404040"/>
              </a:solidFill>
            </a:endParaRPr>
          </a:p>
        </p:txBody>
      </p:sp>
    </p:spTree>
    <p:extLst>
      <p:ext uri="{BB962C8B-B14F-4D97-AF65-F5344CB8AC3E}">
        <p14:creationId xmlns:p14="http://schemas.microsoft.com/office/powerpoint/2010/main" val="8407469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5467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5467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solidFill>
                <a:srgbClr val="40404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solidFill>
                <a:srgbClr val="404040"/>
              </a:solidFill>
            </a:endParaRPr>
          </a:p>
        </p:txBody>
      </p:sp>
      <p:sp>
        <p:nvSpPr>
          <p:cNvPr id="6" name="Rectangle 7"/>
          <p:cNvSpPr>
            <a:spLocks noGrp="1" noChangeArrowheads="1"/>
          </p:cNvSpPr>
          <p:nvPr>
            <p:ph type="sldNum" sz="quarter" idx="12"/>
          </p:nvPr>
        </p:nvSpPr>
        <p:spPr>
          <a:ln/>
        </p:spPr>
        <p:txBody>
          <a:bodyPr/>
          <a:lstStyle>
            <a:lvl1pPr>
              <a:defRPr/>
            </a:lvl1pPr>
          </a:lstStyle>
          <a:p>
            <a:pPr>
              <a:defRPr/>
            </a:pPr>
            <a:fld id="{09ACB873-46CE-4543-B04D-14B306A037F4}" type="slidenum">
              <a:rPr lang="en-US">
                <a:solidFill>
                  <a:srgbClr val="404040"/>
                </a:solidFill>
              </a:rPr>
              <a:pPr>
                <a:defRPr/>
              </a:pPr>
              <a:t>‹#›</a:t>
            </a:fld>
            <a:endParaRPr lang="en-US">
              <a:solidFill>
                <a:srgbClr val="404040"/>
              </a:solidFill>
            </a:endParaRPr>
          </a:p>
        </p:txBody>
      </p:sp>
    </p:spTree>
    <p:extLst>
      <p:ext uri="{BB962C8B-B14F-4D97-AF65-F5344CB8AC3E}">
        <p14:creationId xmlns:p14="http://schemas.microsoft.com/office/powerpoint/2010/main" val="409680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2954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solidFill>
                <a:srgbClr val="40404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solidFill>
                <a:srgbClr val="404040"/>
              </a:solidFill>
            </a:endParaRPr>
          </a:p>
        </p:txBody>
      </p:sp>
      <p:sp>
        <p:nvSpPr>
          <p:cNvPr id="7" name="Rectangle 7"/>
          <p:cNvSpPr>
            <a:spLocks noGrp="1" noChangeArrowheads="1"/>
          </p:cNvSpPr>
          <p:nvPr>
            <p:ph type="sldNum" sz="quarter" idx="12"/>
          </p:nvPr>
        </p:nvSpPr>
        <p:spPr>
          <a:ln/>
        </p:spPr>
        <p:txBody>
          <a:bodyPr/>
          <a:lstStyle>
            <a:lvl1pPr>
              <a:defRPr/>
            </a:lvl1pPr>
          </a:lstStyle>
          <a:p>
            <a:pPr>
              <a:defRPr/>
            </a:pPr>
            <a:fld id="{BA2B927A-67D2-7642-98DC-E2CFBD1838A7}" type="slidenum">
              <a:rPr lang="en-US">
                <a:solidFill>
                  <a:srgbClr val="404040"/>
                </a:solidFill>
              </a:rPr>
              <a:pPr>
                <a:defRPr/>
              </a:pPr>
              <a:t>‹#›</a:t>
            </a:fld>
            <a:endParaRPr lang="en-US">
              <a:solidFill>
                <a:srgbClr val="404040"/>
              </a:solidFill>
            </a:endParaRPr>
          </a:p>
        </p:txBody>
      </p:sp>
    </p:spTree>
    <p:extLst>
      <p:ext uri="{BB962C8B-B14F-4D97-AF65-F5344CB8AC3E}">
        <p14:creationId xmlns:p14="http://schemas.microsoft.com/office/powerpoint/2010/main" val="11003350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85800" y="463550"/>
            <a:ext cx="7770813" cy="1433513"/>
          </a:xfrm>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solidFill>
                <a:srgbClr val="404040"/>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srgbClr val="404040"/>
              </a:solidFill>
            </a:endParaRPr>
          </a:p>
        </p:txBody>
      </p:sp>
      <p:sp>
        <p:nvSpPr>
          <p:cNvPr id="5" name="Slide Number Placeholder 5"/>
          <p:cNvSpPr>
            <a:spLocks noGrp="1"/>
          </p:cNvSpPr>
          <p:nvPr>
            <p:ph type="sldNum" sz="quarter" idx="12"/>
          </p:nvPr>
        </p:nvSpPr>
        <p:spPr/>
        <p:txBody>
          <a:bodyPr/>
          <a:lstStyle>
            <a:lvl1pPr>
              <a:defRPr/>
            </a:lvl1pPr>
          </a:lstStyle>
          <a:p>
            <a:pPr>
              <a:defRPr/>
            </a:pPr>
            <a:fld id="{DB1EC3A7-E9B0-A34C-B4F0-5A07B78C6759}" type="slidenum">
              <a:rPr lang="en-GB">
                <a:solidFill>
                  <a:srgbClr val="404040"/>
                </a:solidFill>
              </a:rPr>
              <a:pPr>
                <a:defRPr/>
              </a:pPr>
              <a:t>‹#›</a:t>
            </a:fld>
            <a:endParaRPr lang="en-GB">
              <a:solidFill>
                <a:srgbClr val="404040"/>
              </a:solidFill>
            </a:endParaRPr>
          </a:p>
        </p:txBody>
      </p:sp>
    </p:spTree>
    <p:extLst>
      <p:ext uri="{BB962C8B-B14F-4D97-AF65-F5344CB8AC3E}">
        <p14:creationId xmlns:p14="http://schemas.microsoft.com/office/powerpoint/2010/main" val="4030410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solidFill>
                <a:prstClr val="black"/>
              </a:solidFill>
              <a:latin typeface="Calibri"/>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1F497D"/>
                </a:solidFill>
                <a:latin typeface="Calibri"/>
              </a:rPr>
              <a:t>www.ci.uchicago.edu/swift    www.mcs.anl.gov/exm</a:t>
            </a:r>
            <a:endParaRPr lang="en-US">
              <a:solidFill>
                <a:srgbClr val="1F497D"/>
              </a:solidFill>
              <a:latin typeface="Calibri"/>
            </a:endParaRPr>
          </a:p>
        </p:txBody>
      </p:sp>
      <p:sp>
        <p:nvSpPr>
          <p:cNvPr id="6" name="Rectangle 7"/>
          <p:cNvSpPr>
            <a:spLocks noGrp="1" noChangeArrowheads="1"/>
          </p:cNvSpPr>
          <p:nvPr>
            <p:ph type="sldNum" sz="quarter" idx="12"/>
          </p:nvPr>
        </p:nvSpPr>
        <p:spPr>
          <a:ln/>
        </p:spPr>
        <p:txBody>
          <a:bodyPr/>
          <a:lstStyle>
            <a:lvl1pPr>
              <a:defRPr/>
            </a:lvl1pPr>
          </a:lstStyle>
          <a:p>
            <a:pPr>
              <a:defRPr/>
            </a:pPr>
            <a:fld id="{C172A8AB-E2B4-3D48-AA1B-D3ADE456AFA1}" type="slidenum">
              <a:rPr lang="en-US">
                <a:solidFill>
                  <a:prstClr val="black"/>
                </a:solidFill>
                <a:latin typeface="Calibri"/>
              </a:rPr>
              <a:pPr>
                <a:defRPr/>
              </a:pPr>
              <a:t>‹#›</a:t>
            </a:fld>
            <a:endParaRPr lang="en-US">
              <a:solidFill>
                <a:prstClr val="black"/>
              </a:solidFill>
              <a:latin typeface="Calibri"/>
            </a:endParaRPr>
          </a:p>
        </p:txBody>
      </p:sp>
    </p:spTree>
    <p:extLst>
      <p:ext uri="{BB962C8B-B14F-4D97-AF65-F5344CB8AC3E}">
        <p14:creationId xmlns:p14="http://schemas.microsoft.com/office/powerpoint/2010/main" val="2608878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4" name="Rectangle 3"/>
          <p:cNvSpPr/>
          <p:nvPr userDrawn="1"/>
        </p:nvSpPr>
        <p:spPr>
          <a:xfrm>
            <a:off x="0" y="0"/>
            <a:ext cx="9144000" cy="838200"/>
          </a:xfrm>
          <a:prstGeom prst="rect">
            <a:avLst/>
          </a:prstGeom>
          <a:solidFill>
            <a:srgbClr val="41596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800">
              <a:solidFill>
                <a:srgbClr val="FFFFFF"/>
              </a:solidFill>
              <a:latin typeface="Calibri"/>
            </a:endParaRPr>
          </a:p>
        </p:txBody>
      </p:sp>
      <p:pic>
        <p:nvPicPr>
          <p:cNvPr id="6" name="Picture 5" descr="uofcicon.eps"/>
          <p:cNvPicPr>
            <a:picLocks noChangeAspect="1"/>
          </p:cNvPicPr>
          <p:nvPr userDrawn="1"/>
        </p:nvPicPr>
        <p:blipFill>
          <a:blip r:embed="rId2"/>
          <a:stretch>
            <a:fillRect/>
          </a:stretch>
        </p:blipFill>
        <p:spPr>
          <a:xfrm>
            <a:off x="8348492" y="108216"/>
            <a:ext cx="673100" cy="596900"/>
          </a:xfrm>
          <a:prstGeom prst="rect">
            <a:avLst/>
          </a:prstGeom>
        </p:spPr>
      </p:pic>
      <p:sp>
        <p:nvSpPr>
          <p:cNvPr id="2" name="Title 1"/>
          <p:cNvSpPr>
            <a:spLocks noGrp="1"/>
          </p:cNvSpPr>
          <p:nvPr>
            <p:ph type="ctrTitle"/>
          </p:nvPr>
        </p:nvSpPr>
        <p:spPr>
          <a:xfrm>
            <a:off x="228600" y="1"/>
            <a:ext cx="7772400" cy="838200"/>
          </a:xfrm>
          <a:prstGeom prst="rect">
            <a:avLst/>
          </a:prstGeom>
        </p:spPr>
        <p:txBody>
          <a:bodyPr tIns="91440" bIns="137160" anchor="ctr">
            <a:normAutofit/>
          </a:bodyPr>
          <a:lstStyle>
            <a:lvl1pPr algn="l">
              <a:spcBef>
                <a:spcPts val="0"/>
              </a:spcBef>
              <a:defRPr sz="3600" b="0" i="0">
                <a:solidFill>
                  <a:schemeClr val="bg1"/>
                </a:solidFill>
                <a:latin typeface="Calibri"/>
                <a:cs typeface="Calibri"/>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228600" y="990600"/>
            <a:ext cx="8553450" cy="5257800"/>
          </a:xfrm>
          <a:prstGeom prst="rect">
            <a:avLst/>
          </a:prstGeom>
        </p:spPr>
        <p:txBody>
          <a:bodyPr vert="horz">
            <a:normAutofit/>
          </a:bodyPr>
          <a:lstStyle>
            <a:lvl1pPr>
              <a:spcBef>
                <a:spcPts val="600"/>
              </a:spcBef>
              <a:buClr>
                <a:srgbClr val="800000"/>
              </a:buClr>
              <a:buSzPct val="80000"/>
              <a:buFont typeface="Lucida Grande"/>
              <a:buChar char="•"/>
              <a:defRPr sz="3200">
                <a:solidFill>
                  <a:schemeClr val="tx1">
                    <a:lumMod val="75000"/>
                    <a:lumOff val="25000"/>
                  </a:schemeClr>
                </a:solidFill>
              </a:defRPr>
            </a:lvl1pPr>
            <a:lvl2pPr>
              <a:spcBef>
                <a:spcPts val="600"/>
              </a:spcBef>
              <a:buClr>
                <a:srgbClr val="800000"/>
              </a:buClr>
              <a:buSzPct val="80000"/>
              <a:defRPr sz="2800">
                <a:solidFill>
                  <a:schemeClr val="tx1">
                    <a:lumMod val="75000"/>
                    <a:lumOff val="25000"/>
                  </a:schemeClr>
                </a:solidFill>
              </a:defRPr>
            </a:lvl2pPr>
            <a:lvl3pPr>
              <a:spcBef>
                <a:spcPts val="600"/>
              </a:spcBef>
              <a:buClr>
                <a:srgbClr val="800000"/>
              </a:buClr>
              <a:buSzPct val="80000"/>
              <a:buFont typeface="Courier New"/>
              <a:buChar char="o"/>
              <a:defRPr sz="2400">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Box 6"/>
          <p:cNvSpPr txBox="1"/>
          <p:nvPr userDrawn="1"/>
        </p:nvSpPr>
        <p:spPr>
          <a:xfrm>
            <a:off x="152400" y="6467445"/>
            <a:ext cx="533400" cy="276999"/>
          </a:xfrm>
          <a:prstGeom prst="rect">
            <a:avLst/>
          </a:prstGeom>
          <a:noFill/>
        </p:spPr>
        <p:txBody>
          <a:bodyPr wrap="square" rtlCol="0">
            <a:spAutoFit/>
          </a:bodyPr>
          <a:lstStyle/>
          <a:p>
            <a:pPr defTabSz="914400"/>
            <a:fld id="{5ED12DC1-BB88-6B49-A914-5DE104335772}" type="slidenum">
              <a:rPr lang="en-US" sz="1200" smtClean="0">
                <a:solidFill>
                  <a:srgbClr val="FFFFFF">
                    <a:lumMod val="95000"/>
                  </a:srgbClr>
                </a:solidFill>
                <a:latin typeface="Calibri" charset="0"/>
                <a:ea typeface="MS PGothic" pitchFamily="34" charset="-128"/>
                <a:cs typeface="MS PGothic" pitchFamily="34" charset="-128"/>
              </a:rPr>
              <a:pPr defTabSz="914400"/>
              <a:t>‹#›</a:t>
            </a:fld>
            <a:endParaRPr lang="en-US" sz="1200" dirty="0">
              <a:solidFill>
                <a:srgbClr val="FFFFFF">
                  <a:lumMod val="95000"/>
                </a:srgbClr>
              </a:solidFill>
              <a:latin typeface="Calibri" charset="0"/>
              <a:ea typeface="MS PGothic" pitchFamily="34" charset="-128"/>
              <a:cs typeface="MS PGothic" pitchFamily="34" charset="-128"/>
            </a:endParaRPr>
          </a:p>
        </p:txBody>
      </p:sp>
      <p:sp>
        <p:nvSpPr>
          <p:cNvPr id="8" name="Footer Placeholder 16"/>
          <p:cNvSpPr>
            <a:spLocks noGrp="1"/>
          </p:cNvSpPr>
          <p:nvPr>
            <p:ph type="ftr" sz="quarter" idx="3"/>
          </p:nvPr>
        </p:nvSpPr>
        <p:spPr>
          <a:xfrm>
            <a:off x="1066800" y="6467445"/>
            <a:ext cx="2895600" cy="276999"/>
          </a:xfrm>
          <a:prstGeom prst="rect">
            <a:avLst/>
          </a:prstGeom>
          <a:noFill/>
          <a:ln>
            <a:noFill/>
          </a:ln>
        </p:spPr>
        <p:txBody>
          <a:bodyPr wrap="square" rtlCol="0">
            <a:spAutoFit/>
          </a:bodyPr>
          <a:lstStyle>
            <a:lvl1pPr marL="0" algn="l" defTabSz="457200" rtl="0" eaLnBrk="1" latinLnBrk="0" hangingPunct="1">
              <a:defRPr lang="en-US" sz="1200" kern="1200" smtClean="0">
                <a:solidFill>
                  <a:schemeClr val="bg1">
                    <a:lumMod val="95000"/>
                  </a:schemeClr>
                </a:solidFill>
                <a:latin typeface="+mn-lt"/>
                <a:ea typeface="+mn-ea"/>
                <a:cs typeface="+mn-cs"/>
              </a:defRPr>
            </a:lvl1pPr>
          </a:lstStyle>
          <a:p>
            <a:endParaRPr dirty="0">
              <a:solidFill>
                <a:srgbClr val="FFFFFF">
                  <a:lumMod val="95000"/>
                </a:srgbClr>
              </a:solidFill>
              <a:latin typeface="Calibri"/>
            </a:endParaRPr>
          </a:p>
        </p:txBody>
      </p:sp>
    </p:spTree>
    <p:extLst>
      <p:ext uri="{BB962C8B-B14F-4D97-AF65-F5344CB8AC3E}">
        <p14:creationId xmlns:p14="http://schemas.microsoft.com/office/powerpoint/2010/main" val="16117578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 name="Shape 12"/>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indent="457200">
              <a:spcBef>
                <a:spcPts val="0"/>
              </a:spcBef>
              <a:defRPr/>
            </a:lvl2pPr>
            <a:lvl3pPr indent="914400">
              <a:spcBef>
                <a:spcPts val="0"/>
              </a:spcBef>
              <a:defRPr/>
            </a:lvl3pPr>
            <a:lvl4pPr indent="1371600">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extLst>
      <p:ext uri="{BB962C8B-B14F-4D97-AF65-F5344CB8AC3E}">
        <p14:creationId xmlns:p14="http://schemas.microsoft.com/office/powerpoint/2010/main" val="21953065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title header_Blue_646.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1106488"/>
          </a:xfrm>
          <a:prstGeom prst="rect">
            <a:avLst/>
          </a:prstGeom>
          <a:noFill/>
          <a:ln w="9525">
            <a:noFill/>
            <a:miter lim="800000"/>
            <a:headEnd/>
            <a:tailEnd/>
          </a:ln>
        </p:spPr>
      </p:pic>
      <p:pic>
        <p:nvPicPr>
          <p:cNvPr id="5" name="Picture 7" descr="doe_black.jpg"/>
          <p:cNvPicPr>
            <a:picLocks noChangeAspect="1"/>
          </p:cNvPicPr>
          <p:nvPr/>
        </p:nvPicPr>
        <p:blipFill>
          <a:blip r:embed="rId3" cstate="screen">
            <a:alphaModFix amt="75000"/>
            <a:extLst>
              <a:ext uri="{28A0092B-C50C-407E-A947-70E740481C1C}">
                <a14:useLocalDpi xmlns:a14="http://schemas.microsoft.com/office/drawing/2010/main"/>
              </a:ext>
            </a:extLst>
          </a:blip>
          <a:srcRect/>
          <a:stretch>
            <a:fillRect/>
          </a:stretch>
        </p:blipFill>
        <p:spPr bwMode="auto">
          <a:xfrm>
            <a:off x="7954963" y="6456363"/>
            <a:ext cx="960437" cy="231775"/>
          </a:xfrm>
          <a:prstGeom prst="rect">
            <a:avLst/>
          </a:prstGeom>
          <a:noFill/>
          <a:ln w="9525">
            <a:noFill/>
            <a:miter lim="800000"/>
            <a:headEnd/>
            <a:tailEnd/>
          </a:ln>
        </p:spPr>
      </p:pic>
      <p:pic>
        <p:nvPicPr>
          <p:cNvPr id="6" name="Picture 8" descr="title footer_Blue_646.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6794500"/>
            <a:ext cx="9144000" cy="63500"/>
          </a:xfrm>
          <a:prstGeom prst="rect">
            <a:avLst/>
          </a:prstGeom>
          <a:noFill/>
          <a:ln w="9525">
            <a:noFill/>
            <a:miter lim="800000"/>
            <a:headEnd/>
            <a:tailEnd/>
          </a:ln>
        </p:spPr>
      </p:pic>
      <p:sp>
        <p:nvSpPr>
          <p:cNvPr id="528386" name="Rectangle 2"/>
          <p:cNvSpPr>
            <a:spLocks noGrp="1" noChangeArrowheads="1"/>
          </p:cNvSpPr>
          <p:nvPr>
            <p:ph type="ctrTitle"/>
          </p:nvPr>
        </p:nvSpPr>
        <p:spPr>
          <a:xfrm>
            <a:off x="985838" y="1671638"/>
            <a:ext cx="7696200" cy="1069975"/>
          </a:xfrm>
        </p:spPr>
        <p:txBody>
          <a:bodyPr/>
          <a:lstStyle>
            <a:lvl1pPr>
              <a:defRPr sz="3300"/>
            </a:lvl1pPr>
          </a:lstStyle>
          <a:p>
            <a:r>
              <a:rPr lang="en-US"/>
              <a:t>Click to edit Master title style</a:t>
            </a:r>
          </a:p>
        </p:txBody>
      </p:sp>
      <p:sp>
        <p:nvSpPr>
          <p:cNvPr id="528387" name="Rectangle 3"/>
          <p:cNvSpPr>
            <a:spLocks noGrp="1" noChangeArrowheads="1"/>
          </p:cNvSpPr>
          <p:nvPr>
            <p:ph type="subTitle" idx="1"/>
          </p:nvPr>
        </p:nvSpPr>
        <p:spPr>
          <a:xfrm>
            <a:off x="985838" y="3125788"/>
            <a:ext cx="6400800" cy="1752600"/>
          </a:xfrm>
        </p:spPr>
        <p:txBody>
          <a:bodyPr/>
          <a:lstStyle>
            <a:lvl1pPr marL="0" indent="0">
              <a:buFont typeface="Wingdings" charset="2"/>
              <a:buNone/>
              <a:defRPr sz="2400"/>
            </a:lvl1pPr>
          </a:lstStyle>
          <a:p>
            <a:r>
              <a:rPr lang="en-US"/>
              <a:t>Click to edit Master subtitle style</a:t>
            </a:r>
          </a:p>
        </p:txBody>
      </p:sp>
    </p:spTree>
    <p:extLst>
      <p:ext uri="{BB962C8B-B14F-4D97-AF65-F5344CB8AC3E}">
        <p14:creationId xmlns:p14="http://schemas.microsoft.com/office/powerpoint/2010/main" val="20993012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solidFill>
                <a:srgbClr val="40404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solidFill>
                <a:srgbClr val="404040"/>
              </a:solidFill>
            </a:endParaRPr>
          </a:p>
        </p:txBody>
      </p:sp>
      <p:sp>
        <p:nvSpPr>
          <p:cNvPr id="6" name="Rectangle 7"/>
          <p:cNvSpPr>
            <a:spLocks noGrp="1" noChangeArrowheads="1"/>
          </p:cNvSpPr>
          <p:nvPr>
            <p:ph type="sldNum" sz="quarter" idx="12"/>
          </p:nvPr>
        </p:nvSpPr>
        <p:spPr>
          <a:ln/>
        </p:spPr>
        <p:txBody>
          <a:bodyPr/>
          <a:lstStyle>
            <a:lvl1pPr>
              <a:defRPr/>
            </a:lvl1pPr>
          </a:lstStyle>
          <a:p>
            <a:pPr>
              <a:defRPr/>
            </a:pPr>
            <a:fld id="{8BEE434E-B384-A245-84B1-C534A8D54264}" type="slidenum">
              <a:rPr lang="en-US">
                <a:solidFill>
                  <a:srgbClr val="404040"/>
                </a:solidFill>
              </a:rPr>
              <a:pPr>
                <a:defRPr/>
              </a:pPr>
              <a:t>‹#›</a:t>
            </a:fld>
            <a:endParaRPr lang="en-US">
              <a:solidFill>
                <a:srgbClr val="404040"/>
              </a:solidFill>
            </a:endParaRPr>
          </a:p>
        </p:txBody>
      </p:sp>
    </p:spTree>
    <p:extLst>
      <p:ext uri="{BB962C8B-B14F-4D97-AF65-F5344CB8AC3E}">
        <p14:creationId xmlns:p14="http://schemas.microsoft.com/office/powerpoint/2010/main" val="472918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solidFill>
                <a:srgbClr val="40404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solidFill>
                <a:srgbClr val="404040"/>
              </a:solidFill>
            </a:endParaRPr>
          </a:p>
        </p:txBody>
      </p:sp>
      <p:sp>
        <p:nvSpPr>
          <p:cNvPr id="6" name="Rectangle 7"/>
          <p:cNvSpPr>
            <a:spLocks noGrp="1" noChangeArrowheads="1"/>
          </p:cNvSpPr>
          <p:nvPr>
            <p:ph type="sldNum" sz="quarter" idx="12"/>
          </p:nvPr>
        </p:nvSpPr>
        <p:spPr>
          <a:ln/>
        </p:spPr>
        <p:txBody>
          <a:bodyPr/>
          <a:lstStyle>
            <a:lvl1pPr>
              <a:defRPr/>
            </a:lvl1pPr>
          </a:lstStyle>
          <a:p>
            <a:pPr>
              <a:defRPr/>
            </a:pPr>
            <a:fld id="{C172A8AB-E2B4-3D48-AA1B-D3ADE456AFA1}" type="slidenum">
              <a:rPr lang="en-US">
                <a:solidFill>
                  <a:srgbClr val="404040"/>
                </a:solidFill>
              </a:rPr>
              <a:pPr>
                <a:defRPr/>
              </a:pPr>
              <a:t>‹#›</a:t>
            </a:fld>
            <a:endParaRPr lang="en-US">
              <a:solidFill>
                <a:srgbClr val="404040"/>
              </a:solidFill>
            </a:endParaRPr>
          </a:p>
        </p:txBody>
      </p:sp>
    </p:spTree>
    <p:extLst>
      <p:ext uri="{BB962C8B-B14F-4D97-AF65-F5344CB8AC3E}">
        <p14:creationId xmlns:p14="http://schemas.microsoft.com/office/powerpoint/2010/main" val="15105456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954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solidFill>
                <a:srgbClr val="40404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solidFill>
                <a:srgbClr val="404040"/>
              </a:solidFill>
            </a:endParaRPr>
          </a:p>
        </p:txBody>
      </p:sp>
      <p:sp>
        <p:nvSpPr>
          <p:cNvPr id="7" name="Rectangle 7"/>
          <p:cNvSpPr>
            <a:spLocks noGrp="1" noChangeArrowheads="1"/>
          </p:cNvSpPr>
          <p:nvPr>
            <p:ph type="sldNum" sz="quarter" idx="12"/>
          </p:nvPr>
        </p:nvSpPr>
        <p:spPr>
          <a:ln/>
        </p:spPr>
        <p:txBody>
          <a:bodyPr/>
          <a:lstStyle>
            <a:lvl1pPr>
              <a:defRPr/>
            </a:lvl1pPr>
          </a:lstStyle>
          <a:p>
            <a:pPr>
              <a:defRPr/>
            </a:pPr>
            <a:fld id="{32F11CC7-6EC5-9D41-8E46-A3BCA02BCB61}" type="slidenum">
              <a:rPr lang="en-US">
                <a:solidFill>
                  <a:srgbClr val="404040"/>
                </a:solidFill>
              </a:rPr>
              <a:pPr>
                <a:defRPr/>
              </a:pPr>
              <a:t>‹#›</a:t>
            </a:fld>
            <a:endParaRPr lang="en-US">
              <a:solidFill>
                <a:srgbClr val="404040"/>
              </a:solidFill>
            </a:endParaRPr>
          </a:p>
        </p:txBody>
      </p:sp>
    </p:spTree>
    <p:extLst>
      <p:ext uri="{BB962C8B-B14F-4D97-AF65-F5344CB8AC3E}">
        <p14:creationId xmlns:p14="http://schemas.microsoft.com/office/powerpoint/2010/main" val="40015188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solidFill>
                <a:srgbClr val="404040"/>
              </a:solidFill>
            </a:endParaRPr>
          </a:p>
        </p:txBody>
      </p:sp>
      <p:sp>
        <p:nvSpPr>
          <p:cNvPr id="8" name="Rectangle 6"/>
          <p:cNvSpPr>
            <a:spLocks noGrp="1" noChangeArrowheads="1"/>
          </p:cNvSpPr>
          <p:nvPr>
            <p:ph type="ftr" sz="quarter" idx="11"/>
          </p:nvPr>
        </p:nvSpPr>
        <p:spPr>
          <a:ln/>
        </p:spPr>
        <p:txBody>
          <a:bodyPr/>
          <a:lstStyle>
            <a:lvl1pPr>
              <a:defRPr/>
            </a:lvl1pPr>
          </a:lstStyle>
          <a:p>
            <a:pPr>
              <a:defRPr/>
            </a:pPr>
            <a:endParaRPr lang="en-US">
              <a:solidFill>
                <a:srgbClr val="404040"/>
              </a:solidFill>
            </a:endParaRPr>
          </a:p>
        </p:txBody>
      </p:sp>
      <p:sp>
        <p:nvSpPr>
          <p:cNvPr id="9" name="Rectangle 7"/>
          <p:cNvSpPr>
            <a:spLocks noGrp="1" noChangeArrowheads="1"/>
          </p:cNvSpPr>
          <p:nvPr>
            <p:ph type="sldNum" sz="quarter" idx="12"/>
          </p:nvPr>
        </p:nvSpPr>
        <p:spPr>
          <a:ln/>
        </p:spPr>
        <p:txBody>
          <a:bodyPr/>
          <a:lstStyle>
            <a:lvl1pPr>
              <a:defRPr/>
            </a:lvl1pPr>
          </a:lstStyle>
          <a:p>
            <a:pPr>
              <a:defRPr/>
            </a:pPr>
            <a:fld id="{1E79A475-3453-5E46-BE8B-FEB04AEC3863}" type="slidenum">
              <a:rPr lang="en-US">
                <a:solidFill>
                  <a:srgbClr val="404040"/>
                </a:solidFill>
              </a:rPr>
              <a:pPr>
                <a:defRPr/>
              </a:pPr>
              <a:t>‹#›</a:t>
            </a:fld>
            <a:endParaRPr lang="en-US">
              <a:solidFill>
                <a:srgbClr val="404040"/>
              </a:solidFill>
            </a:endParaRPr>
          </a:p>
        </p:txBody>
      </p:sp>
    </p:spTree>
    <p:extLst>
      <p:ext uri="{BB962C8B-B14F-4D97-AF65-F5344CB8AC3E}">
        <p14:creationId xmlns:p14="http://schemas.microsoft.com/office/powerpoint/2010/main" val="4904606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solidFill>
                <a:srgbClr val="404040"/>
              </a:solidFill>
            </a:endParaRPr>
          </a:p>
        </p:txBody>
      </p:sp>
      <p:sp>
        <p:nvSpPr>
          <p:cNvPr id="4" name="Rectangle 6"/>
          <p:cNvSpPr>
            <a:spLocks noGrp="1" noChangeArrowheads="1"/>
          </p:cNvSpPr>
          <p:nvPr>
            <p:ph type="ftr" sz="quarter" idx="11"/>
          </p:nvPr>
        </p:nvSpPr>
        <p:spPr>
          <a:ln/>
        </p:spPr>
        <p:txBody>
          <a:bodyPr/>
          <a:lstStyle>
            <a:lvl1pPr>
              <a:defRPr/>
            </a:lvl1pPr>
          </a:lstStyle>
          <a:p>
            <a:pPr>
              <a:defRPr/>
            </a:pPr>
            <a:endParaRPr lang="en-US">
              <a:solidFill>
                <a:srgbClr val="404040"/>
              </a:solidFill>
            </a:endParaRPr>
          </a:p>
        </p:txBody>
      </p:sp>
      <p:sp>
        <p:nvSpPr>
          <p:cNvPr id="5" name="Rectangle 7"/>
          <p:cNvSpPr>
            <a:spLocks noGrp="1" noChangeArrowheads="1"/>
          </p:cNvSpPr>
          <p:nvPr>
            <p:ph type="sldNum" sz="quarter" idx="12"/>
          </p:nvPr>
        </p:nvSpPr>
        <p:spPr>
          <a:ln/>
        </p:spPr>
        <p:txBody>
          <a:bodyPr/>
          <a:lstStyle>
            <a:lvl1pPr>
              <a:defRPr/>
            </a:lvl1pPr>
          </a:lstStyle>
          <a:p>
            <a:pPr>
              <a:defRPr/>
            </a:pPr>
            <a:fld id="{BD815F56-630E-7E4B-8F2C-15A1EE33C21F}" type="slidenum">
              <a:rPr lang="en-US">
                <a:solidFill>
                  <a:srgbClr val="404040"/>
                </a:solidFill>
              </a:rPr>
              <a:pPr>
                <a:defRPr/>
              </a:pPr>
              <a:t>‹#›</a:t>
            </a:fld>
            <a:endParaRPr lang="en-US">
              <a:solidFill>
                <a:srgbClr val="404040"/>
              </a:solidFill>
            </a:endParaRPr>
          </a:p>
        </p:txBody>
      </p:sp>
    </p:spTree>
    <p:extLst>
      <p:ext uri="{BB962C8B-B14F-4D97-AF65-F5344CB8AC3E}">
        <p14:creationId xmlns:p14="http://schemas.microsoft.com/office/powerpoint/2010/main" val="11241995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solidFill>
                <a:srgbClr val="404040"/>
              </a:solidFill>
            </a:endParaRPr>
          </a:p>
        </p:txBody>
      </p:sp>
      <p:sp>
        <p:nvSpPr>
          <p:cNvPr id="3" name="Rectangle 6"/>
          <p:cNvSpPr>
            <a:spLocks noGrp="1" noChangeArrowheads="1"/>
          </p:cNvSpPr>
          <p:nvPr>
            <p:ph type="ftr" sz="quarter" idx="11"/>
          </p:nvPr>
        </p:nvSpPr>
        <p:spPr>
          <a:ln/>
        </p:spPr>
        <p:txBody>
          <a:bodyPr/>
          <a:lstStyle>
            <a:lvl1pPr>
              <a:defRPr/>
            </a:lvl1pPr>
          </a:lstStyle>
          <a:p>
            <a:pPr>
              <a:defRPr/>
            </a:pPr>
            <a:endParaRPr lang="en-US">
              <a:solidFill>
                <a:srgbClr val="404040"/>
              </a:solidFill>
            </a:endParaRPr>
          </a:p>
        </p:txBody>
      </p:sp>
      <p:sp>
        <p:nvSpPr>
          <p:cNvPr id="4" name="Rectangle 7"/>
          <p:cNvSpPr>
            <a:spLocks noGrp="1" noChangeArrowheads="1"/>
          </p:cNvSpPr>
          <p:nvPr>
            <p:ph type="sldNum" sz="quarter" idx="12"/>
          </p:nvPr>
        </p:nvSpPr>
        <p:spPr>
          <a:ln/>
        </p:spPr>
        <p:txBody>
          <a:bodyPr/>
          <a:lstStyle>
            <a:lvl1pPr>
              <a:defRPr/>
            </a:lvl1pPr>
          </a:lstStyle>
          <a:p>
            <a:pPr>
              <a:defRPr/>
            </a:pPr>
            <a:fld id="{6C060301-EF4A-AE43-AEC2-A21703E5A1A4}" type="slidenum">
              <a:rPr lang="en-US">
                <a:solidFill>
                  <a:srgbClr val="404040"/>
                </a:solidFill>
              </a:rPr>
              <a:pPr>
                <a:defRPr/>
              </a:pPr>
              <a:t>‹#›</a:t>
            </a:fld>
            <a:endParaRPr lang="en-US">
              <a:solidFill>
                <a:srgbClr val="404040"/>
              </a:solidFill>
            </a:endParaRPr>
          </a:p>
        </p:txBody>
      </p:sp>
    </p:spTree>
    <p:extLst>
      <p:ext uri="{BB962C8B-B14F-4D97-AF65-F5344CB8AC3E}">
        <p14:creationId xmlns:p14="http://schemas.microsoft.com/office/powerpoint/2010/main" val="3876820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solidFill>
                <a:srgbClr val="40404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solidFill>
                <a:srgbClr val="404040"/>
              </a:solidFill>
            </a:endParaRPr>
          </a:p>
        </p:txBody>
      </p:sp>
      <p:sp>
        <p:nvSpPr>
          <p:cNvPr id="7" name="Rectangle 7"/>
          <p:cNvSpPr>
            <a:spLocks noGrp="1" noChangeArrowheads="1"/>
          </p:cNvSpPr>
          <p:nvPr>
            <p:ph type="sldNum" sz="quarter" idx="12"/>
          </p:nvPr>
        </p:nvSpPr>
        <p:spPr>
          <a:ln/>
        </p:spPr>
        <p:txBody>
          <a:bodyPr/>
          <a:lstStyle>
            <a:lvl1pPr>
              <a:defRPr/>
            </a:lvl1pPr>
          </a:lstStyle>
          <a:p>
            <a:pPr>
              <a:defRPr/>
            </a:pPr>
            <a:fld id="{9C20E109-9716-394D-94CA-209B1AE66804}" type="slidenum">
              <a:rPr lang="en-US">
                <a:solidFill>
                  <a:srgbClr val="404040"/>
                </a:solidFill>
              </a:rPr>
              <a:pPr>
                <a:defRPr/>
              </a:pPr>
              <a:t>‹#›</a:t>
            </a:fld>
            <a:endParaRPr lang="en-US">
              <a:solidFill>
                <a:srgbClr val="404040"/>
              </a:solidFill>
            </a:endParaRPr>
          </a:p>
        </p:txBody>
      </p:sp>
    </p:spTree>
    <p:extLst>
      <p:ext uri="{BB962C8B-B14F-4D97-AF65-F5344CB8AC3E}">
        <p14:creationId xmlns:p14="http://schemas.microsoft.com/office/powerpoint/2010/main" val="467897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954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solidFill>
                <a:prstClr val="black"/>
              </a:solidFill>
              <a:latin typeface="Calibri"/>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1F497D"/>
                </a:solidFill>
                <a:latin typeface="Calibri"/>
              </a:rPr>
              <a:t>www.ci.uchicago.edu/swift    www.mcs.anl.gov/exm</a:t>
            </a:r>
            <a:endParaRPr lang="en-US">
              <a:solidFill>
                <a:srgbClr val="1F497D"/>
              </a:solidFill>
              <a:latin typeface="Calibri"/>
            </a:endParaRPr>
          </a:p>
        </p:txBody>
      </p:sp>
      <p:sp>
        <p:nvSpPr>
          <p:cNvPr id="7" name="Rectangle 7"/>
          <p:cNvSpPr>
            <a:spLocks noGrp="1" noChangeArrowheads="1"/>
          </p:cNvSpPr>
          <p:nvPr>
            <p:ph type="sldNum" sz="quarter" idx="12"/>
          </p:nvPr>
        </p:nvSpPr>
        <p:spPr>
          <a:ln/>
        </p:spPr>
        <p:txBody>
          <a:bodyPr/>
          <a:lstStyle>
            <a:lvl1pPr>
              <a:defRPr/>
            </a:lvl1pPr>
          </a:lstStyle>
          <a:p>
            <a:pPr>
              <a:defRPr/>
            </a:pPr>
            <a:fld id="{32F11CC7-6EC5-9D41-8E46-A3BCA02BCB61}" type="slidenum">
              <a:rPr lang="en-US">
                <a:solidFill>
                  <a:prstClr val="black"/>
                </a:solidFill>
                <a:latin typeface="Calibri"/>
              </a:rPr>
              <a:pPr>
                <a:defRPr/>
              </a:pPr>
              <a:t>‹#›</a:t>
            </a:fld>
            <a:endParaRPr lang="en-US">
              <a:solidFill>
                <a:prstClr val="black"/>
              </a:solidFill>
              <a:latin typeface="Calibri"/>
            </a:endParaRPr>
          </a:p>
        </p:txBody>
      </p:sp>
    </p:spTree>
    <p:extLst>
      <p:ext uri="{BB962C8B-B14F-4D97-AF65-F5344CB8AC3E}">
        <p14:creationId xmlns:p14="http://schemas.microsoft.com/office/powerpoint/2010/main" val="2353001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solidFill>
                <a:srgbClr val="40404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solidFill>
                <a:srgbClr val="404040"/>
              </a:solidFill>
            </a:endParaRPr>
          </a:p>
        </p:txBody>
      </p:sp>
      <p:sp>
        <p:nvSpPr>
          <p:cNvPr id="7" name="Rectangle 7"/>
          <p:cNvSpPr>
            <a:spLocks noGrp="1" noChangeArrowheads="1"/>
          </p:cNvSpPr>
          <p:nvPr>
            <p:ph type="sldNum" sz="quarter" idx="12"/>
          </p:nvPr>
        </p:nvSpPr>
        <p:spPr>
          <a:ln/>
        </p:spPr>
        <p:txBody>
          <a:bodyPr/>
          <a:lstStyle>
            <a:lvl1pPr>
              <a:defRPr/>
            </a:lvl1pPr>
          </a:lstStyle>
          <a:p>
            <a:pPr>
              <a:defRPr/>
            </a:pPr>
            <a:fld id="{8DF8CB76-2874-714D-BF05-6790E9FD8BB0}" type="slidenum">
              <a:rPr lang="en-US">
                <a:solidFill>
                  <a:srgbClr val="404040"/>
                </a:solidFill>
              </a:rPr>
              <a:pPr>
                <a:defRPr/>
              </a:pPr>
              <a:t>‹#›</a:t>
            </a:fld>
            <a:endParaRPr lang="en-US">
              <a:solidFill>
                <a:srgbClr val="404040"/>
              </a:solidFill>
            </a:endParaRPr>
          </a:p>
        </p:txBody>
      </p:sp>
    </p:spTree>
    <p:extLst>
      <p:ext uri="{BB962C8B-B14F-4D97-AF65-F5344CB8AC3E}">
        <p14:creationId xmlns:p14="http://schemas.microsoft.com/office/powerpoint/2010/main" val="29711958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solidFill>
                <a:srgbClr val="40404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solidFill>
                <a:srgbClr val="404040"/>
              </a:solidFill>
            </a:endParaRPr>
          </a:p>
        </p:txBody>
      </p:sp>
      <p:sp>
        <p:nvSpPr>
          <p:cNvPr id="6" name="Rectangle 7"/>
          <p:cNvSpPr>
            <a:spLocks noGrp="1" noChangeArrowheads="1"/>
          </p:cNvSpPr>
          <p:nvPr>
            <p:ph type="sldNum" sz="quarter" idx="12"/>
          </p:nvPr>
        </p:nvSpPr>
        <p:spPr>
          <a:ln/>
        </p:spPr>
        <p:txBody>
          <a:bodyPr/>
          <a:lstStyle>
            <a:lvl1pPr>
              <a:defRPr/>
            </a:lvl1pPr>
          </a:lstStyle>
          <a:p>
            <a:pPr>
              <a:defRPr/>
            </a:pPr>
            <a:fld id="{F0462E7A-91F1-1143-A397-E881235D8537}" type="slidenum">
              <a:rPr lang="en-US">
                <a:solidFill>
                  <a:srgbClr val="404040"/>
                </a:solidFill>
              </a:rPr>
              <a:pPr>
                <a:defRPr/>
              </a:pPr>
              <a:t>‹#›</a:t>
            </a:fld>
            <a:endParaRPr lang="en-US">
              <a:solidFill>
                <a:srgbClr val="404040"/>
              </a:solidFill>
            </a:endParaRPr>
          </a:p>
        </p:txBody>
      </p:sp>
    </p:spTree>
    <p:extLst>
      <p:ext uri="{BB962C8B-B14F-4D97-AF65-F5344CB8AC3E}">
        <p14:creationId xmlns:p14="http://schemas.microsoft.com/office/powerpoint/2010/main" val="20911454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5467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5467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solidFill>
                <a:srgbClr val="40404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solidFill>
                <a:srgbClr val="404040"/>
              </a:solidFill>
            </a:endParaRPr>
          </a:p>
        </p:txBody>
      </p:sp>
      <p:sp>
        <p:nvSpPr>
          <p:cNvPr id="6" name="Rectangle 7"/>
          <p:cNvSpPr>
            <a:spLocks noGrp="1" noChangeArrowheads="1"/>
          </p:cNvSpPr>
          <p:nvPr>
            <p:ph type="sldNum" sz="quarter" idx="12"/>
          </p:nvPr>
        </p:nvSpPr>
        <p:spPr>
          <a:ln/>
        </p:spPr>
        <p:txBody>
          <a:bodyPr/>
          <a:lstStyle>
            <a:lvl1pPr>
              <a:defRPr/>
            </a:lvl1pPr>
          </a:lstStyle>
          <a:p>
            <a:pPr>
              <a:defRPr/>
            </a:pPr>
            <a:fld id="{09ACB873-46CE-4543-B04D-14B306A037F4}" type="slidenum">
              <a:rPr lang="en-US">
                <a:solidFill>
                  <a:srgbClr val="404040"/>
                </a:solidFill>
              </a:rPr>
              <a:pPr>
                <a:defRPr/>
              </a:pPr>
              <a:t>‹#›</a:t>
            </a:fld>
            <a:endParaRPr lang="en-US">
              <a:solidFill>
                <a:srgbClr val="404040"/>
              </a:solidFill>
            </a:endParaRPr>
          </a:p>
        </p:txBody>
      </p:sp>
    </p:spTree>
    <p:extLst>
      <p:ext uri="{BB962C8B-B14F-4D97-AF65-F5344CB8AC3E}">
        <p14:creationId xmlns:p14="http://schemas.microsoft.com/office/powerpoint/2010/main" val="19427693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2954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solidFill>
                <a:srgbClr val="40404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solidFill>
                <a:srgbClr val="404040"/>
              </a:solidFill>
            </a:endParaRPr>
          </a:p>
        </p:txBody>
      </p:sp>
      <p:sp>
        <p:nvSpPr>
          <p:cNvPr id="7" name="Rectangle 7"/>
          <p:cNvSpPr>
            <a:spLocks noGrp="1" noChangeArrowheads="1"/>
          </p:cNvSpPr>
          <p:nvPr>
            <p:ph type="sldNum" sz="quarter" idx="12"/>
          </p:nvPr>
        </p:nvSpPr>
        <p:spPr>
          <a:ln/>
        </p:spPr>
        <p:txBody>
          <a:bodyPr/>
          <a:lstStyle>
            <a:lvl1pPr>
              <a:defRPr/>
            </a:lvl1pPr>
          </a:lstStyle>
          <a:p>
            <a:pPr>
              <a:defRPr/>
            </a:pPr>
            <a:fld id="{BA2B927A-67D2-7642-98DC-E2CFBD1838A7}" type="slidenum">
              <a:rPr lang="en-US">
                <a:solidFill>
                  <a:srgbClr val="404040"/>
                </a:solidFill>
              </a:rPr>
              <a:pPr>
                <a:defRPr/>
              </a:pPr>
              <a:t>‹#›</a:t>
            </a:fld>
            <a:endParaRPr lang="en-US">
              <a:solidFill>
                <a:srgbClr val="404040"/>
              </a:solidFill>
            </a:endParaRPr>
          </a:p>
        </p:txBody>
      </p:sp>
    </p:spTree>
    <p:extLst>
      <p:ext uri="{BB962C8B-B14F-4D97-AF65-F5344CB8AC3E}">
        <p14:creationId xmlns:p14="http://schemas.microsoft.com/office/powerpoint/2010/main" val="1083935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85800" y="463550"/>
            <a:ext cx="7770813" cy="1433513"/>
          </a:xfrm>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solidFill>
                <a:srgbClr val="404040"/>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srgbClr val="404040"/>
              </a:solidFill>
            </a:endParaRPr>
          </a:p>
        </p:txBody>
      </p:sp>
      <p:sp>
        <p:nvSpPr>
          <p:cNvPr id="5" name="Slide Number Placeholder 5"/>
          <p:cNvSpPr>
            <a:spLocks noGrp="1"/>
          </p:cNvSpPr>
          <p:nvPr>
            <p:ph type="sldNum" sz="quarter" idx="12"/>
          </p:nvPr>
        </p:nvSpPr>
        <p:spPr/>
        <p:txBody>
          <a:bodyPr/>
          <a:lstStyle>
            <a:lvl1pPr>
              <a:defRPr/>
            </a:lvl1pPr>
          </a:lstStyle>
          <a:p>
            <a:pPr>
              <a:defRPr/>
            </a:pPr>
            <a:fld id="{DB1EC3A7-E9B0-A34C-B4F0-5A07B78C6759}" type="slidenum">
              <a:rPr lang="en-GB">
                <a:solidFill>
                  <a:srgbClr val="404040"/>
                </a:solidFill>
              </a:rPr>
              <a:pPr>
                <a:defRPr/>
              </a:pPr>
              <a:t>‹#›</a:t>
            </a:fld>
            <a:endParaRPr lang="en-GB">
              <a:solidFill>
                <a:srgbClr val="404040"/>
              </a:solidFill>
            </a:endParaRPr>
          </a:p>
        </p:txBody>
      </p:sp>
    </p:spTree>
    <p:extLst>
      <p:ext uri="{BB962C8B-B14F-4D97-AF65-F5344CB8AC3E}">
        <p14:creationId xmlns:p14="http://schemas.microsoft.com/office/powerpoint/2010/main" val="18101982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4" name="Rectangle 3"/>
          <p:cNvSpPr/>
          <p:nvPr userDrawn="1"/>
        </p:nvSpPr>
        <p:spPr>
          <a:xfrm>
            <a:off x="0" y="0"/>
            <a:ext cx="9144000" cy="838200"/>
          </a:xfrm>
          <a:prstGeom prst="rect">
            <a:avLst/>
          </a:prstGeom>
          <a:solidFill>
            <a:srgbClr val="41596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800">
              <a:solidFill>
                <a:srgbClr val="FFFFFF"/>
              </a:solidFill>
              <a:latin typeface="Calibri"/>
            </a:endParaRPr>
          </a:p>
        </p:txBody>
      </p:sp>
      <p:pic>
        <p:nvPicPr>
          <p:cNvPr id="6" name="Picture 5" descr="uofcicon.eps"/>
          <p:cNvPicPr>
            <a:picLocks noChangeAspect="1"/>
          </p:cNvPicPr>
          <p:nvPr userDrawn="1"/>
        </p:nvPicPr>
        <p:blipFill>
          <a:blip r:embed="rId2"/>
          <a:stretch>
            <a:fillRect/>
          </a:stretch>
        </p:blipFill>
        <p:spPr>
          <a:xfrm>
            <a:off x="8348492" y="108216"/>
            <a:ext cx="673100" cy="596900"/>
          </a:xfrm>
          <a:prstGeom prst="rect">
            <a:avLst/>
          </a:prstGeom>
        </p:spPr>
      </p:pic>
      <p:sp>
        <p:nvSpPr>
          <p:cNvPr id="2" name="Title 1"/>
          <p:cNvSpPr>
            <a:spLocks noGrp="1"/>
          </p:cNvSpPr>
          <p:nvPr>
            <p:ph type="ctrTitle"/>
          </p:nvPr>
        </p:nvSpPr>
        <p:spPr>
          <a:xfrm>
            <a:off x="228600" y="1"/>
            <a:ext cx="7772400" cy="838200"/>
          </a:xfrm>
          <a:prstGeom prst="rect">
            <a:avLst/>
          </a:prstGeom>
        </p:spPr>
        <p:txBody>
          <a:bodyPr tIns="91440" bIns="137160" anchor="ctr">
            <a:normAutofit/>
          </a:bodyPr>
          <a:lstStyle>
            <a:lvl1pPr algn="l">
              <a:spcBef>
                <a:spcPts val="0"/>
              </a:spcBef>
              <a:defRPr sz="3600" b="0" i="0">
                <a:solidFill>
                  <a:schemeClr val="bg1"/>
                </a:solidFill>
                <a:latin typeface="Calibri"/>
                <a:cs typeface="Calibri"/>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228600" y="990600"/>
            <a:ext cx="8553450" cy="5257800"/>
          </a:xfrm>
          <a:prstGeom prst="rect">
            <a:avLst/>
          </a:prstGeom>
        </p:spPr>
        <p:txBody>
          <a:bodyPr vert="horz">
            <a:normAutofit/>
          </a:bodyPr>
          <a:lstStyle>
            <a:lvl1pPr>
              <a:spcBef>
                <a:spcPts val="600"/>
              </a:spcBef>
              <a:buClr>
                <a:srgbClr val="800000"/>
              </a:buClr>
              <a:buSzPct val="80000"/>
              <a:buFont typeface="Lucida Grande"/>
              <a:buChar char="•"/>
              <a:defRPr sz="3200">
                <a:solidFill>
                  <a:schemeClr val="tx1">
                    <a:lumMod val="75000"/>
                    <a:lumOff val="25000"/>
                  </a:schemeClr>
                </a:solidFill>
              </a:defRPr>
            </a:lvl1pPr>
            <a:lvl2pPr>
              <a:spcBef>
                <a:spcPts val="600"/>
              </a:spcBef>
              <a:buClr>
                <a:srgbClr val="800000"/>
              </a:buClr>
              <a:buSzPct val="80000"/>
              <a:defRPr sz="2800">
                <a:solidFill>
                  <a:schemeClr val="tx1">
                    <a:lumMod val="75000"/>
                    <a:lumOff val="25000"/>
                  </a:schemeClr>
                </a:solidFill>
              </a:defRPr>
            </a:lvl2pPr>
            <a:lvl3pPr>
              <a:spcBef>
                <a:spcPts val="600"/>
              </a:spcBef>
              <a:buClr>
                <a:srgbClr val="800000"/>
              </a:buClr>
              <a:buSzPct val="80000"/>
              <a:buFont typeface="Courier New"/>
              <a:buChar char="o"/>
              <a:defRPr sz="2400">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Box 6"/>
          <p:cNvSpPr txBox="1"/>
          <p:nvPr userDrawn="1"/>
        </p:nvSpPr>
        <p:spPr>
          <a:xfrm>
            <a:off x="152400" y="6467445"/>
            <a:ext cx="533400" cy="276999"/>
          </a:xfrm>
          <a:prstGeom prst="rect">
            <a:avLst/>
          </a:prstGeom>
          <a:noFill/>
        </p:spPr>
        <p:txBody>
          <a:bodyPr wrap="square" rtlCol="0">
            <a:spAutoFit/>
          </a:bodyPr>
          <a:lstStyle/>
          <a:p>
            <a:pPr defTabSz="914400"/>
            <a:fld id="{5ED12DC1-BB88-6B49-A914-5DE104335772}" type="slidenum">
              <a:rPr lang="en-US" sz="1200" smtClean="0">
                <a:solidFill>
                  <a:srgbClr val="FFFFFF">
                    <a:lumMod val="95000"/>
                  </a:srgbClr>
                </a:solidFill>
                <a:latin typeface="Calibri" charset="0"/>
                <a:ea typeface="MS PGothic" pitchFamily="34" charset="-128"/>
                <a:cs typeface="MS PGothic" pitchFamily="34" charset="-128"/>
              </a:rPr>
              <a:pPr defTabSz="914400"/>
              <a:t>‹#›</a:t>
            </a:fld>
            <a:endParaRPr lang="en-US" sz="1200" dirty="0">
              <a:solidFill>
                <a:srgbClr val="FFFFFF">
                  <a:lumMod val="95000"/>
                </a:srgbClr>
              </a:solidFill>
              <a:latin typeface="Calibri" charset="0"/>
              <a:ea typeface="MS PGothic" pitchFamily="34" charset="-128"/>
              <a:cs typeface="MS PGothic" pitchFamily="34" charset="-128"/>
            </a:endParaRPr>
          </a:p>
        </p:txBody>
      </p:sp>
      <p:sp>
        <p:nvSpPr>
          <p:cNvPr id="8" name="Footer Placeholder 16"/>
          <p:cNvSpPr>
            <a:spLocks noGrp="1"/>
          </p:cNvSpPr>
          <p:nvPr>
            <p:ph type="ftr" sz="quarter" idx="3"/>
          </p:nvPr>
        </p:nvSpPr>
        <p:spPr>
          <a:xfrm>
            <a:off x="1066800" y="6467445"/>
            <a:ext cx="2895600" cy="276999"/>
          </a:xfrm>
          <a:prstGeom prst="rect">
            <a:avLst/>
          </a:prstGeom>
          <a:noFill/>
          <a:ln>
            <a:noFill/>
          </a:ln>
        </p:spPr>
        <p:txBody>
          <a:bodyPr wrap="square" rtlCol="0">
            <a:spAutoFit/>
          </a:bodyPr>
          <a:lstStyle>
            <a:lvl1pPr marL="0" algn="l" defTabSz="457200" rtl="0" eaLnBrk="1" latinLnBrk="0" hangingPunct="1">
              <a:defRPr lang="en-US" sz="1200" kern="1200" smtClean="0">
                <a:solidFill>
                  <a:schemeClr val="bg1">
                    <a:lumMod val="95000"/>
                  </a:schemeClr>
                </a:solidFill>
                <a:latin typeface="+mn-lt"/>
                <a:ea typeface="+mn-ea"/>
                <a:cs typeface="+mn-cs"/>
              </a:defRPr>
            </a:lvl1pPr>
          </a:lstStyle>
          <a:p>
            <a:endParaRPr dirty="0">
              <a:solidFill>
                <a:srgbClr val="FFFFFF">
                  <a:lumMod val="95000"/>
                </a:srgbClr>
              </a:solidFill>
              <a:latin typeface="Calibri"/>
            </a:endParaRPr>
          </a:p>
        </p:txBody>
      </p:sp>
    </p:spTree>
    <p:extLst>
      <p:ext uri="{BB962C8B-B14F-4D97-AF65-F5344CB8AC3E}">
        <p14:creationId xmlns:p14="http://schemas.microsoft.com/office/powerpoint/2010/main" val="25485857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 name="Shape 12"/>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indent="457200">
              <a:spcBef>
                <a:spcPts val="0"/>
              </a:spcBef>
              <a:defRPr/>
            </a:lvl2pPr>
            <a:lvl3pPr indent="914400">
              <a:spcBef>
                <a:spcPts val="0"/>
              </a:spcBef>
              <a:defRPr/>
            </a:lvl3pPr>
            <a:lvl4pPr indent="1371600">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extLst>
      <p:ext uri="{BB962C8B-B14F-4D97-AF65-F5344CB8AC3E}">
        <p14:creationId xmlns:p14="http://schemas.microsoft.com/office/powerpoint/2010/main" val="31340098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title header_Blue_646.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1106488"/>
          </a:xfrm>
          <a:prstGeom prst="rect">
            <a:avLst/>
          </a:prstGeom>
          <a:noFill/>
          <a:ln w="9525">
            <a:noFill/>
            <a:miter lim="800000"/>
            <a:headEnd/>
            <a:tailEnd/>
          </a:ln>
        </p:spPr>
      </p:pic>
      <p:pic>
        <p:nvPicPr>
          <p:cNvPr id="5" name="Picture 7" descr="doe_black.jpg"/>
          <p:cNvPicPr>
            <a:picLocks noChangeAspect="1"/>
          </p:cNvPicPr>
          <p:nvPr/>
        </p:nvPicPr>
        <p:blipFill>
          <a:blip r:embed="rId3" cstate="screen">
            <a:alphaModFix amt="75000"/>
            <a:extLst>
              <a:ext uri="{28A0092B-C50C-407E-A947-70E740481C1C}">
                <a14:useLocalDpi xmlns:a14="http://schemas.microsoft.com/office/drawing/2010/main"/>
              </a:ext>
            </a:extLst>
          </a:blip>
          <a:srcRect/>
          <a:stretch>
            <a:fillRect/>
          </a:stretch>
        </p:blipFill>
        <p:spPr bwMode="auto">
          <a:xfrm>
            <a:off x="7954963" y="6456363"/>
            <a:ext cx="960437" cy="231775"/>
          </a:xfrm>
          <a:prstGeom prst="rect">
            <a:avLst/>
          </a:prstGeom>
          <a:noFill/>
          <a:ln w="9525">
            <a:noFill/>
            <a:miter lim="800000"/>
            <a:headEnd/>
            <a:tailEnd/>
          </a:ln>
        </p:spPr>
      </p:pic>
      <p:pic>
        <p:nvPicPr>
          <p:cNvPr id="6" name="Picture 8" descr="title footer_Blue_646.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6794500"/>
            <a:ext cx="9144000" cy="63500"/>
          </a:xfrm>
          <a:prstGeom prst="rect">
            <a:avLst/>
          </a:prstGeom>
          <a:noFill/>
          <a:ln w="9525">
            <a:noFill/>
            <a:miter lim="800000"/>
            <a:headEnd/>
            <a:tailEnd/>
          </a:ln>
        </p:spPr>
      </p:pic>
      <p:sp>
        <p:nvSpPr>
          <p:cNvPr id="528386" name="Rectangle 2"/>
          <p:cNvSpPr>
            <a:spLocks noGrp="1" noChangeArrowheads="1"/>
          </p:cNvSpPr>
          <p:nvPr>
            <p:ph type="ctrTitle"/>
          </p:nvPr>
        </p:nvSpPr>
        <p:spPr>
          <a:xfrm>
            <a:off x="985838" y="1671638"/>
            <a:ext cx="7696200" cy="1069975"/>
          </a:xfrm>
        </p:spPr>
        <p:txBody>
          <a:bodyPr/>
          <a:lstStyle>
            <a:lvl1pPr>
              <a:defRPr sz="3300"/>
            </a:lvl1pPr>
          </a:lstStyle>
          <a:p>
            <a:r>
              <a:rPr lang="en-US"/>
              <a:t>Click to edit Master title style</a:t>
            </a:r>
          </a:p>
        </p:txBody>
      </p:sp>
      <p:sp>
        <p:nvSpPr>
          <p:cNvPr id="528387" name="Rectangle 3"/>
          <p:cNvSpPr>
            <a:spLocks noGrp="1" noChangeArrowheads="1"/>
          </p:cNvSpPr>
          <p:nvPr>
            <p:ph type="subTitle" idx="1"/>
          </p:nvPr>
        </p:nvSpPr>
        <p:spPr>
          <a:xfrm>
            <a:off x="985838" y="3125788"/>
            <a:ext cx="6400800" cy="1752600"/>
          </a:xfrm>
        </p:spPr>
        <p:txBody>
          <a:bodyPr/>
          <a:lstStyle>
            <a:lvl1pPr marL="0" indent="0">
              <a:buFont typeface="Wingdings" charset="2"/>
              <a:buNone/>
              <a:defRPr sz="2400"/>
            </a:lvl1pPr>
          </a:lstStyle>
          <a:p>
            <a:r>
              <a:rPr lang="en-US"/>
              <a:t>Click to edit Master subtitle style</a:t>
            </a:r>
          </a:p>
        </p:txBody>
      </p:sp>
      <p:pic>
        <p:nvPicPr>
          <p:cNvPr id="7" name="Picture 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954963" y="217025"/>
            <a:ext cx="651903" cy="601757"/>
          </a:xfrm>
          <a:prstGeom prst="rect">
            <a:avLst/>
          </a:prstGeom>
        </p:spPr>
      </p:pic>
    </p:spTree>
    <p:extLst>
      <p:ext uri="{BB962C8B-B14F-4D97-AF65-F5344CB8AC3E}">
        <p14:creationId xmlns:p14="http://schemas.microsoft.com/office/powerpoint/2010/main" val="2717380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399103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453441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solidFill>
                <a:prstClr val="black"/>
              </a:solidFill>
              <a:latin typeface="Calibri"/>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1F497D"/>
                </a:solidFill>
                <a:latin typeface="Calibri"/>
              </a:rPr>
              <a:t>www.ci.uchicago.edu/swift    www.mcs.anl.gov/exm</a:t>
            </a:r>
            <a:endParaRPr lang="en-US">
              <a:solidFill>
                <a:srgbClr val="1F497D"/>
              </a:solidFill>
              <a:latin typeface="Calibri"/>
            </a:endParaRPr>
          </a:p>
        </p:txBody>
      </p:sp>
      <p:sp>
        <p:nvSpPr>
          <p:cNvPr id="9" name="Rectangle 7"/>
          <p:cNvSpPr>
            <a:spLocks noGrp="1" noChangeArrowheads="1"/>
          </p:cNvSpPr>
          <p:nvPr>
            <p:ph type="sldNum" sz="quarter" idx="12"/>
          </p:nvPr>
        </p:nvSpPr>
        <p:spPr>
          <a:ln/>
        </p:spPr>
        <p:txBody>
          <a:bodyPr/>
          <a:lstStyle>
            <a:lvl1pPr>
              <a:defRPr/>
            </a:lvl1pPr>
          </a:lstStyle>
          <a:p>
            <a:pPr>
              <a:defRPr/>
            </a:pPr>
            <a:fld id="{1E79A475-3453-5E46-BE8B-FEB04AEC3863}" type="slidenum">
              <a:rPr lang="en-US">
                <a:solidFill>
                  <a:prstClr val="black"/>
                </a:solidFill>
                <a:latin typeface="Calibri"/>
              </a:rPr>
              <a:pPr>
                <a:defRPr/>
              </a:pPr>
              <a:t>‹#›</a:t>
            </a:fld>
            <a:endParaRPr lang="en-US">
              <a:solidFill>
                <a:prstClr val="black"/>
              </a:solidFill>
              <a:latin typeface="Calibri"/>
            </a:endParaRPr>
          </a:p>
        </p:txBody>
      </p:sp>
    </p:spTree>
    <p:extLst>
      <p:ext uri="{BB962C8B-B14F-4D97-AF65-F5344CB8AC3E}">
        <p14:creationId xmlns:p14="http://schemas.microsoft.com/office/powerpoint/2010/main" val="25718644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2954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191654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24884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467239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8888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909958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9960564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637320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5467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5467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660932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2954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5439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85800" y="463550"/>
            <a:ext cx="7770813" cy="1433513"/>
          </a:xfrm>
        </p:spPr>
        <p:txBody>
          <a:bodyPr/>
          <a:lstStyle/>
          <a:p>
            <a:r>
              <a:rPr lang="en-US" smtClean="0"/>
              <a:t>Click to edit Master title style</a:t>
            </a:r>
            <a:endParaRPr lang="en-US"/>
          </a:p>
        </p:txBody>
      </p:sp>
    </p:spTree>
    <p:extLst>
      <p:ext uri="{BB962C8B-B14F-4D97-AF65-F5344CB8AC3E}">
        <p14:creationId xmlns:p14="http://schemas.microsoft.com/office/powerpoint/2010/main" val="1467643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solidFill>
                <a:prstClr val="black"/>
              </a:solidFill>
              <a:latin typeface="Calibri"/>
            </a:endParaRPr>
          </a:p>
        </p:txBody>
      </p:sp>
      <p:sp>
        <p:nvSpPr>
          <p:cNvPr id="5" name="Rectangle 7"/>
          <p:cNvSpPr>
            <a:spLocks noGrp="1" noChangeArrowheads="1"/>
          </p:cNvSpPr>
          <p:nvPr>
            <p:ph type="sldNum" sz="quarter" idx="12"/>
          </p:nvPr>
        </p:nvSpPr>
        <p:spPr>
          <a:ln/>
        </p:spPr>
        <p:txBody>
          <a:bodyPr/>
          <a:lstStyle>
            <a:lvl1pPr>
              <a:defRPr/>
            </a:lvl1pPr>
          </a:lstStyle>
          <a:p>
            <a:pPr>
              <a:defRPr/>
            </a:pPr>
            <a:fld id="{BD815F56-630E-7E4B-8F2C-15A1EE33C21F}" type="slidenum">
              <a:rPr lang="en-US">
                <a:solidFill>
                  <a:prstClr val="black"/>
                </a:solidFill>
                <a:latin typeface="Calibri"/>
              </a:rPr>
              <a:pPr>
                <a:defRPr/>
              </a:pPr>
              <a:t>‹#›</a:t>
            </a:fld>
            <a:endParaRPr lang="en-US">
              <a:solidFill>
                <a:prstClr val="black"/>
              </a:solidFill>
              <a:latin typeface="Calibri"/>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1F497D"/>
                </a:solidFill>
                <a:latin typeface="Calibri"/>
              </a:rPr>
              <a:t>www.ci.uchicago.edu/swift    www.mcs.anl.gov/exm</a:t>
            </a:r>
            <a:endParaRPr lang="en-US" dirty="0">
              <a:solidFill>
                <a:srgbClr val="1F497D"/>
              </a:solidFill>
              <a:latin typeface="Calibri"/>
            </a:endParaRPr>
          </a:p>
        </p:txBody>
      </p:sp>
    </p:spTree>
    <p:extLst>
      <p:ext uri="{BB962C8B-B14F-4D97-AF65-F5344CB8AC3E}">
        <p14:creationId xmlns:p14="http://schemas.microsoft.com/office/powerpoint/2010/main" val="35707879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ase">
    <p:spTree>
      <p:nvGrpSpPr>
        <p:cNvPr id="1" name=""/>
        <p:cNvGrpSpPr/>
        <p:nvPr/>
      </p:nvGrpSpPr>
      <p:grpSpPr>
        <a:xfrm>
          <a:off x="0" y="0"/>
          <a:ext cx="0" cy="0"/>
          <a:chOff x="0" y="0"/>
          <a:chExt cx="0" cy="0"/>
        </a:xfrm>
      </p:grpSpPr>
      <p:sp>
        <p:nvSpPr>
          <p:cNvPr id="4" name="Rectangle 3"/>
          <p:cNvSpPr/>
          <p:nvPr userDrawn="1"/>
        </p:nvSpPr>
        <p:spPr>
          <a:xfrm>
            <a:off x="0" y="0"/>
            <a:ext cx="9144000" cy="838200"/>
          </a:xfrm>
          <a:prstGeom prst="rect">
            <a:avLst/>
          </a:prstGeom>
          <a:solidFill>
            <a:srgbClr val="41596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latin typeface="Calibri"/>
            </a:endParaRPr>
          </a:p>
        </p:txBody>
      </p:sp>
      <p:pic>
        <p:nvPicPr>
          <p:cNvPr id="6" name="Picture 5" descr="uofcicon.eps"/>
          <p:cNvPicPr>
            <a:picLocks noChangeAspect="1"/>
          </p:cNvPicPr>
          <p:nvPr userDrawn="1"/>
        </p:nvPicPr>
        <p:blipFill>
          <a:blip r:embed="rId2"/>
          <a:stretch>
            <a:fillRect/>
          </a:stretch>
        </p:blipFill>
        <p:spPr>
          <a:xfrm>
            <a:off x="8348492" y="108216"/>
            <a:ext cx="673100" cy="596900"/>
          </a:xfrm>
          <a:prstGeom prst="rect">
            <a:avLst/>
          </a:prstGeom>
        </p:spPr>
      </p:pic>
      <p:sp>
        <p:nvSpPr>
          <p:cNvPr id="2" name="Title 1"/>
          <p:cNvSpPr>
            <a:spLocks noGrp="1"/>
          </p:cNvSpPr>
          <p:nvPr>
            <p:ph type="ctrTitle"/>
          </p:nvPr>
        </p:nvSpPr>
        <p:spPr>
          <a:xfrm>
            <a:off x="228600" y="1"/>
            <a:ext cx="7772400" cy="838200"/>
          </a:xfrm>
          <a:prstGeom prst="rect">
            <a:avLst/>
          </a:prstGeom>
        </p:spPr>
        <p:txBody>
          <a:bodyPr tIns="91440" bIns="137160" anchor="ctr">
            <a:normAutofit/>
          </a:bodyPr>
          <a:lstStyle>
            <a:lvl1pPr algn="l">
              <a:spcBef>
                <a:spcPts val="0"/>
              </a:spcBef>
              <a:defRPr sz="3600" b="0" i="0">
                <a:solidFill>
                  <a:schemeClr val="bg1"/>
                </a:solidFill>
                <a:latin typeface="Calibri"/>
                <a:cs typeface="Calibri"/>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228600" y="990600"/>
            <a:ext cx="8553450" cy="5257800"/>
          </a:xfrm>
          <a:prstGeom prst="rect">
            <a:avLst/>
          </a:prstGeom>
        </p:spPr>
        <p:txBody>
          <a:bodyPr vert="horz">
            <a:normAutofit/>
          </a:bodyPr>
          <a:lstStyle>
            <a:lvl1pPr>
              <a:spcBef>
                <a:spcPts val="600"/>
              </a:spcBef>
              <a:buClr>
                <a:srgbClr val="800000"/>
              </a:buClr>
              <a:buSzPct val="80000"/>
              <a:buFont typeface="Lucida Grande"/>
              <a:buChar char="•"/>
              <a:defRPr sz="3200">
                <a:solidFill>
                  <a:schemeClr val="tx1">
                    <a:lumMod val="75000"/>
                    <a:lumOff val="25000"/>
                  </a:schemeClr>
                </a:solidFill>
              </a:defRPr>
            </a:lvl1pPr>
            <a:lvl2pPr>
              <a:spcBef>
                <a:spcPts val="600"/>
              </a:spcBef>
              <a:buClr>
                <a:srgbClr val="800000"/>
              </a:buClr>
              <a:buSzPct val="80000"/>
              <a:defRPr sz="2800">
                <a:solidFill>
                  <a:schemeClr val="tx1">
                    <a:lumMod val="75000"/>
                    <a:lumOff val="25000"/>
                  </a:schemeClr>
                </a:solidFill>
              </a:defRPr>
            </a:lvl2pPr>
            <a:lvl3pPr>
              <a:spcBef>
                <a:spcPts val="600"/>
              </a:spcBef>
              <a:buClr>
                <a:srgbClr val="800000"/>
              </a:buClr>
              <a:buSzPct val="80000"/>
              <a:buFont typeface="Courier New"/>
              <a:buChar char="o"/>
              <a:defRPr sz="2400">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Box 6"/>
          <p:cNvSpPr txBox="1"/>
          <p:nvPr userDrawn="1"/>
        </p:nvSpPr>
        <p:spPr>
          <a:xfrm>
            <a:off x="152400" y="6467445"/>
            <a:ext cx="533400" cy="276999"/>
          </a:xfrm>
          <a:prstGeom prst="rect">
            <a:avLst/>
          </a:prstGeom>
          <a:noFill/>
        </p:spPr>
        <p:txBody>
          <a:bodyPr wrap="square" rtlCol="0">
            <a:spAutoFit/>
          </a:bodyPr>
          <a:lstStyle/>
          <a:p>
            <a:pPr fontAlgn="auto">
              <a:spcBef>
                <a:spcPts val="0"/>
              </a:spcBef>
              <a:spcAft>
                <a:spcPts val="0"/>
              </a:spcAft>
            </a:pPr>
            <a:fld id="{5ED12DC1-BB88-6B49-A914-5DE104335772}" type="slidenum">
              <a:rPr lang="en-US" sz="1200" smtClean="0">
                <a:solidFill>
                  <a:prstClr val="white">
                    <a:lumMod val="95000"/>
                  </a:prstClr>
                </a:solidFill>
                <a:latin typeface="Calibri"/>
                <a:ea typeface="+mn-ea"/>
                <a:cs typeface="+mn-cs"/>
              </a:rPr>
              <a:pPr fontAlgn="auto">
                <a:spcBef>
                  <a:spcPts val="0"/>
                </a:spcBef>
                <a:spcAft>
                  <a:spcPts val="0"/>
                </a:spcAft>
              </a:pPr>
              <a:t>‹#›</a:t>
            </a:fld>
            <a:endParaRPr lang="en-US" sz="1200" dirty="0">
              <a:solidFill>
                <a:prstClr val="white">
                  <a:lumMod val="95000"/>
                </a:prstClr>
              </a:solidFill>
              <a:latin typeface="Calibri"/>
              <a:ea typeface="+mn-ea"/>
              <a:cs typeface="+mn-cs"/>
            </a:endParaRPr>
          </a:p>
        </p:txBody>
      </p:sp>
    </p:spTree>
    <p:extLst>
      <p:ext uri="{BB962C8B-B14F-4D97-AF65-F5344CB8AC3E}">
        <p14:creationId xmlns:p14="http://schemas.microsoft.com/office/powerpoint/2010/main" val="31579319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 name="Shape 12"/>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indent="457200">
              <a:spcBef>
                <a:spcPts val="0"/>
              </a:spcBef>
              <a:defRPr/>
            </a:lvl2pPr>
            <a:lvl3pPr indent="914400">
              <a:spcBef>
                <a:spcPts val="0"/>
              </a:spcBef>
              <a:defRPr/>
            </a:lvl3pPr>
            <a:lvl4pPr indent="1371600">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extLst>
      <p:ext uri="{BB962C8B-B14F-4D97-AF65-F5344CB8AC3E}">
        <p14:creationId xmlns:p14="http://schemas.microsoft.com/office/powerpoint/2010/main" val="28726915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Line 9"/>
          <p:cNvSpPr>
            <a:spLocks noChangeShapeType="1"/>
          </p:cNvSpPr>
          <p:nvPr userDrawn="1"/>
        </p:nvSpPr>
        <p:spPr bwMode="auto">
          <a:xfrm>
            <a:off x="304800" y="990600"/>
            <a:ext cx="8610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en-US" sz="1800">
              <a:solidFill>
                <a:prstClr val="black"/>
              </a:solidFill>
              <a:latin typeface="Calibri"/>
              <a:ea typeface="+mn-ea"/>
              <a:cs typeface="+mn-cs"/>
            </a:endParaRPr>
          </a:p>
        </p:txBody>
      </p:sp>
    </p:spTree>
    <p:extLst>
      <p:ext uri="{BB962C8B-B14F-4D97-AF65-F5344CB8AC3E}">
        <p14:creationId xmlns:p14="http://schemas.microsoft.com/office/powerpoint/2010/main" val="3099193141"/>
      </p:ext>
    </p:extLst>
  </p:cSld>
  <p:clrMapOvr>
    <a:masterClrMapping/>
  </p:clrMapOvr>
  <p:timing>
    <p:tnLst>
      <p:par>
        <p:cTn xmlns:p14="http://schemas.microsoft.com/office/powerpoint/2010/mai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title header_Blue_646.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1106488"/>
          </a:xfrm>
          <a:prstGeom prst="rect">
            <a:avLst/>
          </a:prstGeom>
          <a:noFill/>
          <a:ln w="9525">
            <a:noFill/>
            <a:miter lim="800000"/>
            <a:headEnd/>
            <a:tailEnd/>
          </a:ln>
        </p:spPr>
      </p:pic>
      <p:pic>
        <p:nvPicPr>
          <p:cNvPr id="5" name="Picture 7" descr="doe_black.jpg"/>
          <p:cNvPicPr>
            <a:picLocks noChangeAspect="1"/>
          </p:cNvPicPr>
          <p:nvPr/>
        </p:nvPicPr>
        <p:blipFill>
          <a:blip r:embed="rId3" cstate="screen">
            <a:alphaModFix amt="75000"/>
            <a:extLst>
              <a:ext uri="{28A0092B-C50C-407E-A947-70E740481C1C}">
                <a14:useLocalDpi xmlns:a14="http://schemas.microsoft.com/office/drawing/2010/main"/>
              </a:ext>
            </a:extLst>
          </a:blip>
          <a:srcRect/>
          <a:stretch>
            <a:fillRect/>
          </a:stretch>
        </p:blipFill>
        <p:spPr bwMode="auto">
          <a:xfrm>
            <a:off x="7954963" y="6456363"/>
            <a:ext cx="960437" cy="231775"/>
          </a:xfrm>
          <a:prstGeom prst="rect">
            <a:avLst/>
          </a:prstGeom>
          <a:noFill/>
          <a:ln w="9525">
            <a:noFill/>
            <a:miter lim="800000"/>
            <a:headEnd/>
            <a:tailEnd/>
          </a:ln>
        </p:spPr>
      </p:pic>
      <p:pic>
        <p:nvPicPr>
          <p:cNvPr id="6" name="Picture 8" descr="title footer_Blue_646.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6794500"/>
            <a:ext cx="9144000" cy="63500"/>
          </a:xfrm>
          <a:prstGeom prst="rect">
            <a:avLst/>
          </a:prstGeom>
          <a:noFill/>
          <a:ln w="9525">
            <a:noFill/>
            <a:miter lim="800000"/>
            <a:headEnd/>
            <a:tailEnd/>
          </a:ln>
        </p:spPr>
      </p:pic>
      <p:sp>
        <p:nvSpPr>
          <p:cNvPr id="528386" name="Rectangle 2"/>
          <p:cNvSpPr>
            <a:spLocks noGrp="1" noChangeArrowheads="1"/>
          </p:cNvSpPr>
          <p:nvPr>
            <p:ph type="ctrTitle"/>
          </p:nvPr>
        </p:nvSpPr>
        <p:spPr>
          <a:xfrm>
            <a:off x="985838" y="1671638"/>
            <a:ext cx="7696200" cy="1069975"/>
          </a:xfrm>
        </p:spPr>
        <p:txBody>
          <a:bodyPr/>
          <a:lstStyle>
            <a:lvl1pPr>
              <a:defRPr sz="3300"/>
            </a:lvl1pPr>
          </a:lstStyle>
          <a:p>
            <a:r>
              <a:rPr lang="en-US"/>
              <a:t>Click to edit Master title style</a:t>
            </a:r>
          </a:p>
        </p:txBody>
      </p:sp>
      <p:sp>
        <p:nvSpPr>
          <p:cNvPr id="528387" name="Rectangle 3"/>
          <p:cNvSpPr>
            <a:spLocks noGrp="1" noChangeArrowheads="1"/>
          </p:cNvSpPr>
          <p:nvPr>
            <p:ph type="subTitle" idx="1"/>
          </p:nvPr>
        </p:nvSpPr>
        <p:spPr>
          <a:xfrm>
            <a:off x="985838" y="3125788"/>
            <a:ext cx="6400800" cy="1752600"/>
          </a:xfrm>
        </p:spPr>
        <p:txBody>
          <a:bodyPr/>
          <a:lstStyle>
            <a:lvl1pPr marL="0" indent="0">
              <a:buFont typeface="Wingdings" charset="2"/>
              <a:buNone/>
              <a:defRPr sz="2400"/>
            </a:lvl1pPr>
          </a:lstStyle>
          <a:p>
            <a:r>
              <a:rPr lang="en-US"/>
              <a:t>Click to edit Master subtitle style</a:t>
            </a:r>
          </a:p>
        </p:txBody>
      </p:sp>
      <p:pic>
        <p:nvPicPr>
          <p:cNvPr id="7" name="Picture 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954963" y="217025"/>
            <a:ext cx="651903" cy="601757"/>
          </a:xfrm>
          <a:prstGeom prst="rect">
            <a:avLst/>
          </a:prstGeom>
        </p:spPr>
      </p:pic>
    </p:spTree>
    <p:extLst>
      <p:ext uri="{BB962C8B-B14F-4D97-AF65-F5344CB8AC3E}">
        <p14:creationId xmlns:p14="http://schemas.microsoft.com/office/powerpoint/2010/main" val="38214960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188058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85381969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2954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901994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226025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714953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8596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solidFill>
                <a:prstClr val="black"/>
              </a:solidFill>
              <a:latin typeface="Calibri"/>
            </a:endParaRPr>
          </a:p>
        </p:txBody>
      </p:sp>
      <p:sp>
        <p:nvSpPr>
          <p:cNvPr id="4" name="Rectangle 7"/>
          <p:cNvSpPr>
            <a:spLocks noGrp="1" noChangeArrowheads="1"/>
          </p:cNvSpPr>
          <p:nvPr>
            <p:ph type="sldNum" sz="quarter" idx="12"/>
          </p:nvPr>
        </p:nvSpPr>
        <p:spPr>
          <a:ln/>
        </p:spPr>
        <p:txBody>
          <a:bodyPr/>
          <a:lstStyle>
            <a:lvl1pPr>
              <a:defRPr/>
            </a:lvl1pPr>
          </a:lstStyle>
          <a:p>
            <a:pPr>
              <a:defRPr/>
            </a:pPr>
            <a:fld id="{6C060301-EF4A-AE43-AEC2-A21703E5A1A4}" type="slidenum">
              <a:rPr lang="en-US">
                <a:solidFill>
                  <a:prstClr val="black"/>
                </a:solidFill>
                <a:latin typeface="Calibri"/>
              </a:rPr>
              <a:pPr>
                <a:defRPr/>
              </a:pPr>
              <a:t>‹#›</a:t>
            </a:fld>
            <a:endParaRPr lang="en-US">
              <a:solidFill>
                <a:prstClr val="black"/>
              </a:solidFill>
              <a:latin typeface="Calibri"/>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1F497D"/>
                </a:solidFill>
                <a:latin typeface="Calibri"/>
              </a:rPr>
              <a:t>www.ci.uchicago.edu/swift    www.mcs.anl.gov/exm</a:t>
            </a:r>
            <a:endParaRPr lang="en-US" dirty="0">
              <a:solidFill>
                <a:srgbClr val="1F497D"/>
              </a:solidFill>
              <a:latin typeface="Calibri"/>
            </a:endParaRPr>
          </a:p>
        </p:txBody>
      </p:sp>
    </p:spTree>
    <p:extLst>
      <p:ext uri="{BB962C8B-B14F-4D97-AF65-F5344CB8AC3E}">
        <p14:creationId xmlns:p14="http://schemas.microsoft.com/office/powerpoint/2010/main" val="6054076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1383870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9600812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649603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5467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5467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937695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2954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714249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85800" y="463550"/>
            <a:ext cx="7770813" cy="1433513"/>
          </a:xfrm>
        </p:spPr>
        <p:txBody>
          <a:bodyPr/>
          <a:lstStyle/>
          <a:p>
            <a:r>
              <a:rPr lang="en-US" smtClean="0"/>
              <a:t>Click to edit Master title style</a:t>
            </a:r>
            <a:endParaRPr lang="en-US"/>
          </a:p>
        </p:txBody>
      </p:sp>
    </p:spTree>
    <p:extLst>
      <p:ext uri="{BB962C8B-B14F-4D97-AF65-F5344CB8AC3E}">
        <p14:creationId xmlns:p14="http://schemas.microsoft.com/office/powerpoint/2010/main" val="16052611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ase">
    <p:spTree>
      <p:nvGrpSpPr>
        <p:cNvPr id="1" name=""/>
        <p:cNvGrpSpPr/>
        <p:nvPr/>
      </p:nvGrpSpPr>
      <p:grpSpPr>
        <a:xfrm>
          <a:off x="0" y="0"/>
          <a:ext cx="0" cy="0"/>
          <a:chOff x="0" y="0"/>
          <a:chExt cx="0" cy="0"/>
        </a:xfrm>
      </p:grpSpPr>
      <p:sp>
        <p:nvSpPr>
          <p:cNvPr id="4" name="Rectangle 3"/>
          <p:cNvSpPr/>
          <p:nvPr userDrawn="1"/>
        </p:nvSpPr>
        <p:spPr>
          <a:xfrm>
            <a:off x="0" y="0"/>
            <a:ext cx="9144000" cy="838200"/>
          </a:xfrm>
          <a:prstGeom prst="rect">
            <a:avLst/>
          </a:prstGeom>
          <a:solidFill>
            <a:srgbClr val="41596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latin typeface="Calibri"/>
            </a:endParaRPr>
          </a:p>
        </p:txBody>
      </p:sp>
      <p:pic>
        <p:nvPicPr>
          <p:cNvPr id="6" name="Picture 5" descr="uofcicon.eps"/>
          <p:cNvPicPr>
            <a:picLocks noChangeAspect="1"/>
          </p:cNvPicPr>
          <p:nvPr userDrawn="1"/>
        </p:nvPicPr>
        <p:blipFill>
          <a:blip r:embed="rId2"/>
          <a:stretch>
            <a:fillRect/>
          </a:stretch>
        </p:blipFill>
        <p:spPr>
          <a:xfrm>
            <a:off x="8348492" y="108216"/>
            <a:ext cx="673100" cy="596900"/>
          </a:xfrm>
          <a:prstGeom prst="rect">
            <a:avLst/>
          </a:prstGeom>
        </p:spPr>
      </p:pic>
      <p:sp>
        <p:nvSpPr>
          <p:cNvPr id="2" name="Title 1"/>
          <p:cNvSpPr>
            <a:spLocks noGrp="1"/>
          </p:cNvSpPr>
          <p:nvPr>
            <p:ph type="ctrTitle"/>
          </p:nvPr>
        </p:nvSpPr>
        <p:spPr>
          <a:xfrm>
            <a:off x="228600" y="1"/>
            <a:ext cx="7772400" cy="838200"/>
          </a:xfrm>
          <a:prstGeom prst="rect">
            <a:avLst/>
          </a:prstGeom>
        </p:spPr>
        <p:txBody>
          <a:bodyPr tIns="91440" bIns="137160" anchor="ctr">
            <a:normAutofit/>
          </a:bodyPr>
          <a:lstStyle>
            <a:lvl1pPr algn="l">
              <a:spcBef>
                <a:spcPts val="0"/>
              </a:spcBef>
              <a:defRPr sz="3600" b="0" i="0">
                <a:solidFill>
                  <a:schemeClr val="bg1"/>
                </a:solidFill>
                <a:latin typeface="Calibri"/>
                <a:cs typeface="Calibri"/>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228600" y="990600"/>
            <a:ext cx="8553450" cy="5257800"/>
          </a:xfrm>
          <a:prstGeom prst="rect">
            <a:avLst/>
          </a:prstGeom>
        </p:spPr>
        <p:txBody>
          <a:bodyPr vert="horz">
            <a:normAutofit/>
          </a:bodyPr>
          <a:lstStyle>
            <a:lvl1pPr>
              <a:spcBef>
                <a:spcPts val="600"/>
              </a:spcBef>
              <a:buClr>
                <a:srgbClr val="800000"/>
              </a:buClr>
              <a:buSzPct val="80000"/>
              <a:buFont typeface="Lucida Grande"/>
              <a:buChar char="•"/>
              <a:defRPr sz="3200">
                <a:solidFill>
                  <a:schemeClr val="tx1">
                    <a:lumMod val="75000"/>
                    <a:lumOff val="25000"/>
                  </a:schemeClr>
                </a:solidFill>
              </a:defRPr>
            </a:lvl1pPr>
            <a:lvl2pPr>
              <a:spcBef>
                <a:spcPts val="600"/>
              </a:spcBef>
              <a:buClr>
                <a:srgbClr val="800000"/>
              </a:buClr>
              <a:buSzPct val="80000"/>
              <a:defRPr sz="2800">
                <a:solidFill>
                  <a:schemeClr val="tx1">
                    <a:lumMod val="75000"/>
                    <a:lumOff val="25000"/>
                  </a:schemeClr>
                </a:solidFill>
              </a:defRPr>
            </a:lvl2pPr>
            <a:lvl3pPr>
              <a:spcBef>
                <a:spcPts val="600"/>
              </a:spcBef>
              <a:buClr>
                <a:srgbClr val="800000"/>
              </a:buClr>
              <a:buSzPct val="80000"/>
              <a:buFont typeface="Courier New"/>
              <a:buChar char="o"/>
              <a:defRPr sz="2400">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Box 6"/>
          <p:cNvSpPr txBox="1"/>
          <p:nvPr userDrawn="1"/>
        </p:nvSpPr>
        <p:spPr>
          <a:xfrm>
            <a:off x="152400" y="6467445"/>
            <a:ext cx="533400" cy="276999"/>
          </a:xfrm>
          <a:prstGeom prst="rect">
            <a:avLst/>
          </a:prstGeom>
          <a:noFill/>
        </p:spPr>
        <p:txBody>
          <a:bodyPr wrap="square" rtlCol="0">
            <a:spAutoFit/>
          </a:bodyPr>
          <a:lstStyle/>
          <a:p>
            <a:pPr fontAlgn="auto">
              <a:spcBef>
                <a:spcPts val="0"/>
              </a:spcBef>
              <a:spcAft>
                <a:spcPts val="0"/>
              </a:spcAft>
            </a:pPr>
            <a:fld id="{5ED12DC1-BB88-6B49-A914-5DE104335772}" type="slidenum">
              <a:rPr lang="en-US" sz="1200" smtClean="0">
                <a:solidFill>
                  <a:prstClr val="white">
                    <a:lumMod val="95000"/>
                  </a:prstClr>
                </a:solidFill>
                <a:latin typeface="Calibri"/>
                <a:ea typeface="+mn-ea"/>
                <a:cs typeface="+mn-cs"/>
              </a:rPr>
              <a:pPr fontAlgn="auto">
                <a:spcBef>
                  <a:spcPts val="0"/>
                </a:spcBef>
                <a:spcAft>
                  <a:spcPts val="0"/>
                </a:spcAft>
              </a:pPr>
              <a:t>‹#›</a:t>
            </a:fld>
            <a:endParaRPr lang="en-US" sz="1200" dirty="0">
              <a:solidFill>
                <a:prstClr val="white">
                  <a:lumMod val="95000"/>
                </a:prstClr>
              </a:solidFill>
              <a:latin typeface="Calibri"/>
              <a:ea typeface="+mn-ea"/>
              <a:cs typeface="+mn-cs"/>
            </a:endParaRPr>
          </a:p>
        </p:txBody>
      </p:sp>
    </p:spTree>
    <p:extLst>
      <p:ext uri="{BB962C8B-B14F-4D97-AF65-F5344CB8AC3E}">
        <p14:creationId xmlns:p14="http://schemas.microsoft.com/office/powerpoint/2010/main" val="147781476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 name="Shape 12"/>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indent="457200">
              <a:spcBef>
                <a:spcPts val="0"/>
              </a:spcBef>
              <a:defRPr/>
            </a:lvl2pPr>
            <a:lvl3pPr indent="914400">
              <a:spcBef>
                <a:spcPts val="0"/>
              </a:spcBef>
              <a:defRPr/>
            </a:lvl3pPr>
            <a:lvl4pPr indent="1371600">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extLst>
      <p:ext uri="{BB962C8B-B14F-4D97-AF65-F5344CB8AC3E}">
        <p14:creationId xmlns:p14="http://schemas.microsoft.com/office/powerpoint/2010/main" val="299247176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Line 9"/>
          <p:cNvSpPr>
            <a:spLocks noChangeShapeType="1"/>
          </p:cNvSpPr>
          <p:nvPr userDrawn="1"/>
        </p:nvSpPr>
        <p:spPr bwMode="auto">
          <a:xfrm>
            <a:off x="304800" y="990600"/>
            <a:ext cx="8610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en-US" sz="1800">
              <a:solidFill>
                <a:prstClr val="black"/>
              </a:solidFill>
              <a:latin typeface="Calibri"/>
              <a:ea typeface="+mn-ea"/>
              <a:cs typeface="+mn-cs"/>
            </a:endParaRPr>
          </a:p>
        </p:txBody>
      </p:sp>
    </p:spTree>
    <p:extLst>
      <p:ext uri="{BB962C8B-B14F-4D97-AF65-F5344CB8AC3E}">
        <p14:creationId xmlns:p14="http://schemas.microsoft.com/office/powerpoint/2010/main" val="4293034335"/>
      </p:ext>
    </p:extLst>
  </p:cSld>
  <p:clrMapOvr>
    <a:masterClrMapping/>
  </p:clrMapOvr>
  <p:timing>
    <p:tnLst>
      <p:par>
        <p:cTn xmlns:p14="http://schemas.microsoft.com/office/powerpoint/2010/mai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title header_Blue_646.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1106488"/>
          </a:xfrm>
          <a:prstGeom prst="rect">
            <a:avLst/>
          </a:prstGeom>
          <a:noFill/>
          <a:ln w="9525">
            <a:noFill/>
            <a:miter lim="800000"/>
            <a:headEnd/>
            <a:tailEnd/>
          </a:ln>
        </p:spPr>
      </p:pic>
      <p:pic>
        <p:nvPicPr>
          <p:cNvPr id="5" name="Picture 7" descr="doe_black.jpg"/>
          <p:cNvPicPr>
            <a:picLocks noChangeAspect="1"/>
          </p:cNvPicPr>
          <p:nvPr/>
        </p:nvPicPr>
        <p:blipFill>
          <a:blip r:embed="rId3" cstate="screen">
            <a:alphaModFix amt="75000"/>
            <a:extLst>
              <a:ext uri="{28A0092B-C50C-407E-A947-70E740481C1C}">
                <a14:useLocalDpi xmlns:a14="http://schemas.microsoft.com/office/drawing/2010/main"/>
              </a:ext>
            </a:extLst>
          </a:blip>
          <a:srcRect/>
          <a:stretch>
            <a:fillRect/>
          </a:stretch>
        </p:blipFill>
        <p:spPr bwMode="auto">
          <a:xfrm>
            <a:off x="7954963" y="6456363"/>
            <a:ext cx="960437" cy="231775"/>
          </a:xfrm>
          <a:prstGeom prst="rect">
            <a:avLst/>
          </a:prstGeom>
          <a:noFill/>
          <a:ln w="9525">
            <a:noFill/>
            <a:miter lim="800000"/>
            <a:headEnd/>
            <a:tailEnd/>
          </a:ln>
        </p:spPr>
      </p:pic>
      <p:pic>
        <p:nvPicPr>
          <p:cNvPr id="6" name="Picture 8" descr="title footer_Blue_646.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6794500"/>
            <a:ext cx="9144000" cy="63500"/>
          </a:xfrm>
          <a:prstGeom prst="rect">
            <a:avLst/>
          </a:prstGeom>
          <a:noFill/>
          <a:ln w="9525">
            <a:noFill/>
            <a:miter lim="800000"/>
            <a:headEnd/>
            <a:tailEnd/>
          </a:ln>
        </p:spPr>
      </p:pic>
      <p:sp>
        <p:nvSpPr>
          <p:cNvPr id="528386" name="Rectangle 2"/>
          <p:cNvSpPr>
            <a:spLocks noGrp="1" noChangeArrowheads="1"/>
          </p:cNvSpPr>
          <p:nvPr>
            <p:ph type="ctrTitle"/>
          </p:nvPr>
        </p:nvSpPr>
        <p:spPr>
          <a:xfrm>
            <a:off x="985838" y="1671638"/>
            <a:ext cx="7696200" cy="1069975"/>
          </a:xfrm>
        </p:spPr>
        <p:txBody>
          <a:bodyPr/>
          <a:lstStyle>
            <a:lvl1pPr>
              <a:defRPr sz="3300"/>
            </a:lvl1pPr>
          </a:lstStyle>
          <a:p>
            <a:r>
              <a:rPr lang="en-US"/>
              <a:t>Click to edit Master title style</a:t>
            </a:r>
          </a:p>
        </p:txBody>
      </p:sp>
      <p:sp>
        <p:nvSpPr>
          <p:cNvPr id="528387" name="Rectangle 3"/>
          <p:cNvSpPr>
            <a:spLocks noGrp="1" noChangeArrowheads="1"/>
          </p:cNvSpPr>
          <p:nvPr>
            <p:ph type="subTitle" idx="1"/>
          </p:nvPr>
        </p:nvSpPr>
        <p:spPr>
          <a:xfrm>
            <a:off x="985838" y="3125788"/>
            <a:ext cx="6400800" cy="1752600"/>
          </a:xfrm>
        </p:spPr>
        <p:txBody>
          <a:bodyPr/>
          <a:lstStyle>
            <a:lvl1pPr marL="0" indent="0">
              <a:buFont typeface="Wingdings" charset="2"/>
              <a:buNone/>
              <a:defRPr sz="2400"/>
            </a:lvl1pPr>
          </a:lstStyle>
          <a:p>
            <a:r>
              <a:rPr lang="en-US"/>
              <a:t>Click to edit Master subtitle style</a:t>
            </a:r>
          </a:p>
        </p:txBody>
      </p:sp>
      <p:pic>
        <p:nvPicPr>
          <p:cNvPr id="7" name="Picture 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954963" y="217025"/>
            <a:ext cx="651903" cy="601757"/>
          </a:xfrm>
          <a:prstGeom prst="rect">
            <a:avLst/>
          </a:prstGeom>
        </p:spPr>
      </p:pic>
    </p:spTree>
    <p:extLst>
      <p:ext uri="{BB962C8B-B14F-4D97-AF65-F5344CB8AC3E}">
        <p14:creationId xmlns:p14="http://schemas.microsoft.com/office/powerpoint/2010/main" val="141793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solidFill>
                <a:prstClr val="black"/>
              </a:solidFill>
              <a:latin typeface="Calibri"/>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1F497D"/>
                </a:solidFill>
                <a:latin typeface="Calibri"/>
              </a:rPr>
              <a:t>www.ci.uchicago.edu/swift    www.mcs.anl.gov/exm</a:t>
            </a:r>
            <a:endParaRPr lang="en-US">
              <a:solidFill>
                <a:srgbClr val="1F497D"/>
              </a:solidFill>
              <a:latin typeface="Calibri"/>
            </a:endParaRPr>
          </a:p>
        </p:txBody>
      </p:sp>
      <p:sp>
        <p:nvSpPr>
          <p:cNvPr id="7" name="Rectangle 7"/>
          <p:cNvSpPr>
            <a:spLocks noGrp="1" noChangeArrowheads="1"/>
          </p:cNvSpPr>
          <p:nvPr>
            <p:ph type="sldNum" sz="quarter" idx="12"/>
          </p:nvPr>
        </p:nvSpPr>
        <p:spPr>
          <a:ln/>
        </p:spPr>
        <p:txBody>
          <a:bodyPr/>
          <a:lstStyle>
            <a:lvl1pPr>
              <a:defRPr/>
            </a:lvl1pPr>
          </a:lstStyle>
          <a:p>
            <a:pPr>
              <a:defRPr/>
            </a:pPr>
            <a:fld id="{9C20E109-9716-394D-94CA-209B1AE66804}" type="slidenum">
              <a:rPr lang="en-US">
                <a:solidFill>
                  <a:prstClr val="black"/>
                </a:solidFill>
                <a:latin typeface="Calibri"/>
              </a:rPr>
              <a:pPr>
                <a:defRPr/>
              </a:pPr>
              <a:t>‹#›</a:t>
            </a:fld>
            <a:endParaRPr lang="en-US">
              <a:solidFill>
                <a:prstClr val="black"/>
              </a:solidFill>
              <a:latin typeface="Calibri"/>
            </a:endParaRPr>
          </a:p>
        </p:txBody>
      </p:sp>
    </p:spTree>
    <p:extLst>
      <p:ext uri="{BB962C8B-B14F-4D97-AF65-F5344CB8AC3E}">
        <p14:creationId xmlns:p14="http://schemas.microsoft.com/office/powerpoint/2010/main" val="30956907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61154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40864073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2954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055550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199137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4273955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441949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8635417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916478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9846031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5467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5467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55317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solidFill>
                <a:prstClr val="black"/>
              </a:solidFill>
              <a:latin typeface="Calibri"/>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1F497D"/>
                </a:solidFill>
                <a:latin typeface="Calibri"/>
              </a:rPr>
              <a:t>www.ci.uchicago.edu/swift    www.mcs.anl.gov/exm</a:t>
            </a:r>
            <a:endParaRPr lang="en-US">
              <a:solidFill>
                <a:srgbClr val="1F497D"/>
              </a:solidFill>
              <a:latin typeface="Calibri"/>
            </a:endParaRPr>
          </a:p>
        </p:txBody>
      </p:sp>
      <p:sp>
        <p:nvSpPr>
          <p:cNvPr id="7" name="Rectangle 7"/>
          <p:cNvSpPr>
            <a:spLocks noGrp="1" noChangeArrowheads="1"/>
          </p:cNvSpPr>
          <p:nvPr>
            <p:ph type="sldNum" sz="quarter" idx="12"/>
          </p:nvPr>
        </p:nvSpPr>
        <p:spPr>
          <a:ln/>
        </p:spPr>
        <p:txBody>
          <a:bodyPr/>
          <a:lstStyle>
            <a:lvl1pPr>
              <a:defRPr/>
            </a:lvl1pPr>
          </a:lstStyle>
          <a:p>
            <a:pPr>
              <a:defRPr/>
            </a:pPr>
            <a:fld id="{8DF8CB76-2874-714D-BF05-6790E9FD8BB0}" type="slidenum">
              <a:rPr lang="en-US">
                <a:solidFill>
                  <a:prstClr val="black"/>
                </a:solidFill>
                <a:latin typeface="Calibri"/>
              </a:rPr>
              <a:pPr>
                <a:defRPr/>
              </a:pPr>
              <a:t>‹#›</a:t>
            </a:fld>
            <a:endParaRPr lang="en-US">
              <a:solidFill>
                <a:prstClr val="black"/>
              </a:solidFill>
              <a:latin typeface="Calibri"/>
            </a:endParaRPr>
          </a:p>
        </p:txBody>
      </p:sp>
    </p:spTree>
    <p:extLst>
      <p:ext uri="{BB962C8B-B14F-4D97-AF65-F5344CB8AC3E}">
        <p14:creationId xmlns:p14="http://schemas.microsoft.com/office/powerpoint/2010/main" val="124747510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2954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3762366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85800" y="463550"/>
            <a:ext cx="7770813" cy="1433513"/>
          </a:xfrm>
        </p:spPr>
        <p:txBody>
          <a:bodyPr/>
          <a:lstStyle/>
          <a:p>
            <a:r>
              <a:rPr lang="en-US" smtClean="0"/>
              <a:t>Click to edit Master title style</a:t>
            </a:r>
            <a:endParaRPr lang="en-US"/>
          </a:p>
        </p:txBody>
      </p:sp>
    </p:spTree>
    <p:extLst>
      <p:ext uri="{BB962C8B-B14F-4D97-AF65-F5344CB8AC3E}">
        <p14:creationId xmlns:p14="http://schemas.microsoft.com/office/powerpoint/2010/main" val="72705559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ase">
    <p:spTree>
      <p:nvGrpSpPr>
        <p:cNvPr id="1" name=""/>
        <p:cNvGrpSpPr/>
        <p:nvPr/>
      </p:nvGrpSpPr>
      <p:grpSpPr>
        <a:xfrm>
          <a:off x="0" y="0"/>
          <a:ext cx="0" cy="0"/>
          <a:chOff x="0" y="0"/>
          <a:chExt cx="0" cy="0"/>
        </a:xfrm>
      </p:grpSpPr>
      <p:sp>
        <p:nvSpPr>
          <p:cNvPr id="4" name="Rectangle 3"/>
          <p:cNvSpPr/>
          <p:nvPr userDrawn="1"/>
        </p:nvSpPr>
        <p:spPr>
          <a:xfrm>
            <a:off x="0" y="0"/>
            <a:ext cx="9144000" cy="838200"/>
          </a:xfrm>
          <a:prstGeom prst="rect">
            <a:avLst/>
          </a:prstGeom>
          <a:solidFill>
            <a:srgbClr val="41596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latin typeface="Calibri"/>
            </a:endParaRPr>
          </a:p>
        </p:txBody>
      </p:sp>
      <p:pic>
        <p:nvPicPr>
          <p:cNvPr id="6" name="Picture 5" descr="uofcicon.eps"/>
          <p:cNvPicPr>
            <a:picLocks noChangeAspect="1"/>
          </p:cNvPicPr>
          <p:nvPr userDrawn="1"/>
        </p:nvPicPr>
        <p:blipFill>
          <a:blip r:embed="rId2"/>
          <a:stretch>
            <a:fillRect/>
          </a:stretch>
        </p:blipFill>
        <p:spPr>
          <a:xfrm>
            <a:off x="8348492" y="108216"/>
            <a:ext cx="673100" cy="596900"/>
          </a:xfrm>
          <a:prstGeom prst="rect">
            <a:avLst/>
          </a:prstGeom>
        </p:spPr>
      </p:pic>
      <p:sp>
        <p:nvSpPr>
          <p:cNvPr id="2" name="Title 1"/>
          <p:cNvSpPr>
            <a:spLocks noGrp="1"/>
          </p:cNvSpPr>
          <p:nvPr>
            <p:ph type="ctrTitle"/>
          </p:nvPr>
        </p:nvSpPr>
        <p:spPr>
          <a:xfrm>
            <a:off x="228600" y="1"/>
            <a:ext cx="7772400" cy="838200"/>
          </a:xfrm>
          <a:prstGeom prst="rect">
            <a:avLst/>
          </a:prstGeom>
        </p:spPr>
        <p:txBody>
          <a:bodyPr tIns="91440" bIns="137160" anchor="ctr">
            <a:normAutofit/>
          </a:bodyPr>
          <a:lstStyle>
            <a:lvl1pPr algn="l">
              <a:spcBef>
                <a:spcPts val="0"/>
              </a:spcBef>
              <a:defRPr sz="3600" b="0" i="0">
                <a:solidFill>
                  <a:schemeClr val="bg1"/>
                </a:solidFill>
                <a:latin typeface="Calibri"/>
                <a:cs typeface="Calibri"/>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228600" y="990600"/>
            <a:ext cx="8553450" cy="5257800"/>
          </a:xfrm>
          <a:prstGeom prst="rect">
            <a:avLst/>
          </a:prstGeom>
        </p:spPr>
        <p:txBody>
          <a:bodyPr vert="horz">
            <a:normAutofit/>
          </a:bodyPr>
          <a:lstStyle>
            <a:lvl1pPr>
              <a:spcBef>
                <a:spcPts val="600"/>
              </a:spcBef>
              <a:buClr>
                <a:srgbClr val="800000"/>
              </a:buClr>
              <a:buSzPct val="80000"/>
              <a:buFont typeface="Lucida Grande"/>
              <a:buChar char="•"/>
              <a:defRPr sz="3200">
                <a:solidFill>
                  <a:schemeClr val="tx1">
                    <a:lumMod val="75000"/>
                    <a:lumOff val="25000"/>
                  </a:schemeClr>
                </a:solidFill>
              </a:defRPr>
            </a:lvl1pPr>
            <a:lvl2pPr>
              <a:spcBef>
                <a:spcPts val="600"/>
              </a:spcBef>
              <a:buClr>
                <a:srgbClr val="800000"/>
              </a:buClr>
              <a:buSzPct val="80000"/>
              <a:defRPr sz="2800">
                <a:solidFill>
                  <a:schemeClr val="tx1">
                    <a:lumMod val="75000"/>
                    <a:lumOff val="25000"/>
                  </a:schemeClr>
                </a:solidFill>
              </a:defRPr>
            </a:lvl2pPr>
            <a:lvl3pPr>
              <a:spcBef>
                <a:spcPts val="600"/>
              </a:spcBef>
              <a:buClr>
                <a:srgbClr val="800000"/>
              </a:buClr>
              <a:buSzPct val="80000"/>
              <a:buFont typeface="Courier New"/>
              <a:buChar char="o"/>
              <a:defRPr sz="2400">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Box 6"/>
          <p:cNvSpPr txBox="1"/>
          <p:nvPr userDrawn="1"/>
        </p:nvSpPr>
        <p:spPr>
          <a:xfrm>
            <a:off x="152400" y="6467445"/>
            <a:ext cx="533400" cy="276999"/>
          </a:xfrm>
          <a:prstGeom prst="rect">
            <a:avLst/>
          </a:prstGeom>
          <a:noFill/>
        </p:spPr>
        <p:txBody>
          <a:bodyPr wrap="square" rtlCol="0">
            <a:spAutoFit/>
          </a:bodyPr>
          <a:lstStyle/>
          <a:p>
            <a:pPr fontAlgn="auto">
              <a:spcBef>
                <a:spcPts val="0"/>
              </a:spcBef>
              <a:spcAft>
                <a:spcPts val="0"/>
              </a:spcAft>
            </a:pPr>
            <a:fld id="{5ED12DC1-BB88-6B49-A914-5DE104335772}" type="slidenum">
              <a:rPr lang="en-US" sz="1200" smtClean="0">
                <a:solidFill>
                  <a:prstClr val="white">
                    <a:lumMod val="95000"/>
                  </a:prstClr>
                </a:solidFill>
                <a:latin typeface="Calibri"/>
                <a:ea typeface="+mn-ea"/>
                <a:cs typeface="+mn-cs"/>
              </a:rPr>
              <a:pPr fontAlgn="auto">
                <a:spcBef>
                  <a:spcPts val="0"/>
                </a:spcBef>
                <a:spcAft>
                  <a:spcPts val="0"/>
                </a:spcAft>
              </a:pPr>
              <a:t>‹#›</a:t>
            </a:fld>
            <a:endParaRPr lang="en-US" sz="1200" dirty="0">
              <a:solidFill>
                <a:prstClr val="white">
                  <a:lumMod val="95000"/>
                </a:prstClr>
              </a:solidFill>
              <a:latin typeface="Calibri"/>
              <a:ea typeface="+mn-ea"/>
              <a:cs typeface="+mn-cs"/>
            </a:endParaRPr>
          </a:p>
        </p:txBody>
      </p:sp>
    </p:spTree>
    <p:extLst>
      <p:ext uri="{BB962C8B-B14F-4D97-AF65-F5344CB8AC3E}">
        <p14:creationId xmlns:p14="http://schemas.microsoft.com/office/powerpoint/2010/main" val="121828324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 name="Shape 12"/>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indent="457200">
              <a:spcBef>
                <a:spcPts val="0"/>
              </a:spcBef>
              <a:defRPr/>
            </a:lvl2pPr>
            <a:lvl3pPr indent="914400">
              <a:spcBef>
                <a:spcPts val="0"/>
              </a:spcBef>
              <a:defRPr/>
            </a:lvl3pPr>
            <a:lvl4pPr indent="1371600">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extLst>
      <p:ext uri="{BB962C8B-B14F-4D97-AF65-F5344CB8AC3E}">
        <p14:creationId xmlns:p14="http://schemas.microsoft.com/office/powerpoint/2010/main" val="74430723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Line 9"/>
          <p:cNvSpPr>
            <a:spLocks noChangeShapeType="1"/>
          </p:cNvSpPr>
          <p:nvPr userDrawn="1"/>
        </p:nvSpPr>
        <p:spPr bwMode="auto">
          <a:xfrm>
            <a:off x="304800" y="990600"/>
            <a:ext cx="8610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en-US" sz="1800">
              <a:solidFill>
                <a:prstClr val="black"/>
              </a:solidFill>
              <a:latin typeface="Calibri"/>
              <a:ea typeface="+mn-ea"/>
              <a:cs typeface="+mn-cs"/>
            </a:endParaRPr>
          </a:p>
        </p:txBody>
      </p:sp>
    </p:spTree>
    <p:extLst>
      <p:ext uri="{BB962C8B-B14F-4D97-AF65-F5344CB8AC3E}">
        <p14:creationId xmlns:p14="http://schemas.microsoft.com/office/powerpoint/2010/main" val="54288074"/>
      </p:ext>
    </p:extLst>
  </p:cSld>
  <p:clrMapOvr>
    <a:masterClrMapping/>
  </p:clrMapOvr>
  <p:timing>
    <p:tnLst>
      <p:par>
        <p:cTn xmlns:p14="http://schemas.microsoft.com/office/powerpoint/2010/mai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02309" y="532991"/>
            <a:ext cx="8442608" cy="2494850"/>
          </a:xfrm>
        </p:spPr>
        <p:txBody>
          <a:bodyPr anchor="t"/>
          <a:lstStyle>
            <a:lvl1pPr algn="l">
              <a:defRPr>
                <a:solidFill>
                  <a:schemeClr val="bg1">
                    <a:lumMod val="85000"/>
                  </a:schemeClr>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02310" y="3844336"/>
            <a:ext cx="4700527" cy="1678353"/>
          </a:xfrm>
        </p:spPr>
        <p:txBody>
          <a:bodyPr/>
          <a:lstStyle>
            <a:lvl1pPr marL="0" indent="0" algn="l">
              <a:buNone/>
              <a:defRPr>
                <a:solidFill>
                  <a:schemeClr val="bg1">
                    <a:lumMod val="8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p>
        </p:txBody>
      </p:sp>
      <p:pic>
        <p:nvPicPr>
          <p:cNvPr id="6" name="Picture 5" descr="Globus_White_2013_squar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33260" y="4669227"/>
            <a:ext cx="1686098" cy="1706923"/>
          </a:xfrm>
          <a:prstGeom prst="rect">
            <a:avLst/>
          </a:prstGeom>
        </p:spPr>
      </p:pic>
    </p:spTree>
    <p:extLst>
      <p:ext uri="{BB962C8B-B14F-4D97-AF65-F5344CB8AC3E}">
        <p14:creationId xmlns:p14="http://schemas.microsoft.com/office/powerpoint/2010/main" val="230878956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85000"/>
                  </a:schemeClr>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bg1">
                    <a:lumMod val="85000"/>
                  </a:schemeClr>
                </a:solidFill>
                <a:latin typeface="Arial"/>
                <a:cs typeface="Arial"/>
              </a:defRPr>
            </a:lvl1pPr>
            <a:lvl2pPr>
              <a:defRPr>
                <a:solidFill>
                  <a:schemeClr val="bg1">
                    <a:lumMod val="85000"/>
                  </a:schemeClr>
                </a:solidFill>
                <a:latin typeface="Arial"/>
                <a:cs typeface="Arial"/>
              </a:defRPr>
            </a:lvl2pPr>
            <a:lvl3pPr>
              <a:defRPr>
                <a:solidFill>
                  <a:schemeClr val="bg1">
                    <a:lumMod val="85000"/>
                  </a:schemeClr>
                </a:solidFill>
                <a:latin typeface="Arial"/>
                <a:cs typeface="Arial"/>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6" name="Slide Number Placeholder 5"/>
          <p:cNvSpPr>
            <a:spLocks noGrp="1"/>
          </p:cNvSpPr>
          <p:nvPr>
            <p:ph type="sldNum" sz="quarter" idx="12"/>
          </p:nvPr>
        </p:nvSpPr>
        <p:spPr/>
        <p:txBody>
          <a:bodyPr/>
          <a:lstStyle>
            <a:lvl1pPr>
              <a:defRPr>
                <a:solidFill>
                  <a:schemeClr val="bg1">
                    <a:lumMod val="85000"/>
                  </a:schemeClr>
                </a:solidFill>
              </a:defRPr>
            </a:lvl1pPr>
          </a:lstStyle>
          <a:p>
            <a:fld id="{F9A62DDD-3F5F-554E-8F55-F59D7AC7F5D2}" type="slidenum">
              <a:rPr lang="en-US" smtClean="0">
                <a:solidFill>
                  <a:prstClr val="white">
                    <a:lumMod val="85000"/>
                  </a:prstClr>
                </a:solidFill>
              </a:rPr>
              <a:pPr/>
              <a:t>‹#›</a:t>
            </a:fld>
            <a:endParaRPr lang="en-US">
              <a:solidFill>
                <a:prstClr val="white">
                  <a:lumMod val="85000"/>
                </a:prstClr>
              </a:solidFill>
            </a:endParaRPr>
          </a:p>
        </p:txBody>
      </p:sp>
      <p:pic>
        <p:nvPicPr>
          <p:cNvPr id="8" name="Picture 7" descr="globus-online-2013-large-white.png"/>
          <p:cNvPicPr>
            <a:picLocks noChangeAspect="1"/>
          </p:cNvPicPr>
          <p:nvPr userDrawn="1"/>
        </p:nvPicPr>
        <p:blipFill rotWithShape="1">
          <a:blip r:embed="rId2">
            <a:extLst>
              <a:ext uri="{28A0092B-C50C-407E-A947-70E740481C1C}">
                <a14:useLocalDpi xmlns:a14="http://schemas.microsoft.com/office/drawing/2010/main" val="0"/>
              </a:ext>
            </a:extLst>
          </a:blip>
          <a:srcRect r="13728" b="23423"/>
          <a:stretch/>
        </p:blipFill>
        <p:spPr>
          <a:xfrm>
            <a:off x="168127" y="271433"/>
            <a:ext cx="804970" cy="598678"/>
          </a:xfrm>
          <a:prstGeom prst="rect">
            <a:avLst/>
          </a:prstGeom>
        </p:spPr>
      </p:pic>
    </p:spTree>
    <p:extLst>
      <p:ext uri="{BB962C8B-B14F-4D97-AF65-F5344CB8AC3E}">
        <p14:creationId xmlns:p14="http://schemas.microsoft.com/office/powerpoint/2010/main" val="23782400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51886"/>
            <a:ext cx="8229600" cy="4178553"/>
          </a:xfrm>
        </p:spPr>
        <p:txBody>
          <a:bodyPr>
            <a:normAutofit/>
          </a:bodyPr>
          <a:lstStyle>
            <a:lvl1pPr marL="0" indent="0" algn="ctr">
              <a:buNone/>
              <a:defRPr sz="4800" b="0" i="0">
                <a:solidFill>
                  <a:schemeClr val="bg1">
                    <a:lumMod val="85000"/>
                  </a:schemeClr>
                </a:solidFill>
                <a:latin typeface="Arial"/>
                <a:cs typeface="Arial"/>
              </a:defRPr>
            </a:lvl1pPr>
            <a:lvl2pPr marL="457200" indent="0">
              <a:buNone/>
              <a:defRPr/>
            </a:lvl2pPr>
            <a:lvl3pPr marL="914400" indent="0">
              <a:buNone/>
              <a:defRPr/>
            </a:lvl3pPr>
          </a:lstStyle>
          <a:p>
            <a:pPr lvl="0"/>
            <a:r>
              <a:rPr lang="en-US" dirty="0" smtClean="0"/>
              <a:t>Click to edit Master text style</a:t>
            </a:r>
          </a:p>
        </p:txBody>
      </p:sp>
      <p:sp>
        <p:nvSpPr>
          <p:cNvPr id="6" name="Slide Number Placeholder 5"/>
          <p:cNvSpPr>
            <a:spLocks noGrp="1"/>
          </p:cNvSpPr>
          <p:nvPr>
            <p:ph type="sldNum" sz="quarter" idx="12"/>
          </p:nvPr>
        </p:nvSpPr>
        <p:spPr/>
        <p:txBody>
          <a:bodyPr/>
          <a:lstStyle>
            <a:lvl1pPr>
              <a:defRPr>
                <a:solidFill>
                  <a:schemeClr val="bg1">
                    <a:lumMod val="85000"/>
                  </a:schemeClr>
                </a:solidFill>
              </a:defRPr>
            </a:lvl1pPr>
          </a:lstStyle>
          <a:p>
            <a:fld id="{F9A62DDD-3F5F-554E-8F55-F59D7AC7F5D2}" type="slidenum">
              <a:rPr lang="en-US" smtClean="0">
                <a:solidFill>
                  <a:prstClr val="white">
                    <a:lumMod val="85000"/>
                  </a:prstClr>
                </a:solidFill>
              </a:rPr>
              <a:pPr/>
              <a:t>‹#›</a:t>
            </a:fld>
            <a:endParaRPr lang="en-US">
              <a:solidFill>
                <a:prstClr val="white">
                  <a:lumMod val="85000"/>
                </a:prstClr>
              </a:solidFill>
            </a:endParaRPr>
          </a:p>
        </p:txBody>
      </p:sp>
      <p:pic>
        <p:nvPicPr>
          <p:cNvPr id="8" name="Picture 7" descr="globus-online-2013-large-white.png"/>
          <p:cNvPicPr>
            <a:picLocks noChangeAspect="1"/>
          </p:cNvPicPr>
          <p:nvPr userDrawn="1"/>
        </p:nvPicPr>
        <p:blipFill rotWithShape="1">
          <a:blip r:embed="rId2">
            <a:extLst>
              <a:ext uri="{28A0092B-C50C-407E-A947-70E740481C1C}">
                <a14:useLocalDpi xmlns:a14="http://schemas.microsoft.com/office/drawing/2010/main" val="0"/>
              </a:ext>
            </a:extLst>
          </a:blip>
          <a:srcRect r="13728" b="23423"/>
          <a:stretch/>
        </p:blipFill>
        <p:spPr>
          <a:xfrm>
            <a:off x="168127" y="271433"/>
            <a:ext cx="804970" cy="598678"/>
          </a:xfrm>
          <a:prstGeom prst="rect">
            <a:avLst/>
          </a:prstGeom>
        </p:spPr>
      </p:pic>
    </p:spTree>
    <p:extLst>
      <p:ext uri="{BB962C8B-B14F-4D97-AF65-F5344CB8AC3E}">
        <p14:creationId xmlns:p14="http://schemas.microsoft.com/office/powerpoint/2010/main" val="261260391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85000"/>
                  </a:schemeClr>
                </a:solidFill>
              </a:defRPr>
            </a:lvl1p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lvl1pPr>
              <a:defRPr>
                <a:solidFill>
                  <a:schemeClr val="bg1">
                    <a:lumMod val="85000"/>
                  </a:schemeClr>
                </a:solidFill>
              </a:defRPr>
            </a:lvl1pPr>
          </a:lstStyle>
          <a:p>
            <a:fld id="{F9A62DDD-3F5F-554E-8F55-F59D7AC7F5D2}" type="slidenum">
              <a:rPr lang="en-US" smtClean="0">
                <a:solidFill>
                  <a:prstClr val="white">
                    <a:lumMod val="85000"/>
                  </a:prstClr>
                </a:solidFill>
              </a:rPr>
              <a:pPr/>
              <a:t>‹#›</a:t>
            </a:fld>
            <a:endParaRPr lang="en-US">
              <a:solidFill>
                <a:prstClr val="white">
                  <a:lumMod val="85000"/>
                </a:prstClr>
              </a:solidFill>
            </a:endParaRPr>
          </a:p>
        </p:txBody>
      </p:sp>
    </p:spTree>
    <p:extLst>
      <p:ext uri="{BB962C8B-B14F-4D97-AF65-F5344CB8AC3E}">
        <p14:creationId xmlns:p14="http://schemas.microsoft.com/office/powerpoint/2010/main" val="23902958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lumMod val="85000"/>
                  </a:schemeClr>
                </a:solidFill>
              </a:defRPr>
            </a:lvl1pPr>
          </a:lstStyle>
          <a:p>
            <a:fld id="{F9A62DDD-3F5F-554E-8F55-F59D7AC7F5D2}" type="slidenum">
              <a:rPr lang="en-US" smtClean="0">
                <a:solidFill>
                  <a:prstClr val="white">
                    <a:lumMod val="85000"/>
                  </a:prstClr>
                </a:solidFill>
              </a:rPr>
              <a:pPr/>
              <a:t>‹#›</a:t>
            </a:fld>
            <a:endParaRPr lang="en-US">
              <a:solidFill>
                <a:prstClr val="white">
                  <a:lumMod val="85000"/>
                </a:prstClr>
              </a:solidFill>
            </a:endParaRPr>
          </a:p>
        </p:txBody>
      </p:sp>
    </p:spTree>
    <p:extLst>
      <p:ext uri="{BB962C8B-B14F-4D97-AF65-F5344CB8AC3E}">
        <p14:creationId xmlns:p14="http://schemas.microsoft.com/office/powerpoint/2010/main" val="391032199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jpeg"/><Relationship Id="rId19"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theme" Target="../theme/theme2.xml"/><Relationship Id="rId17" Type="http://schemas.openxmlformats.org/officeDocument/2006/relationships/image" Target="../media/image7.jpeg"/><Relationship Id="rId18" Type="http://schemas.openxmlformats.org/officeDocument/2006/relationships/image" Target="../media/image8.jpeg"/><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2.xml"/><Relationship Id="rId12" Type="http://schemas.openxmlformats.org/officeDocument/2006/relationships/slideLayout" Target="../slideLayouts/slideLayout43.xml"/><Relationship Id="rId13" Type="http://schemas.openxmlformats.org/officeDocument/2006/relationships/slideLayout" Target="../slideLayouts/slideLayout44.xml"/><Relationship Id="rId14" Type="http://schemas.openxmlformats.org/officeDocument/2006/relationships/slideLayout" Target="../slideLayouts/slideLayout45.xml"/><Relationship Id="rId15" Type="http://schemas.openxmlformats.org/officeDocument/2006/relationships/slideLayout" Target="../slideLayouts/slideLayout46.xml"/><Relationship Id="rId16" Type="http://schemas.openxmlformats.org/officeDocument/2006/relationships/theme" Target="../theme/theme3.xml"/><Relationship Id="rId17" Type="http://schemas.openxmlformats.org/officeDocument/2006/relationships/image" Target="../media/image7.jpeg"/><Relationship Id="rId18" Type="http://schemas.openxmlformats.org/officeDocument/2006/relationships/image" Target="../media/image8.jpeg"/><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9" Type="http://schemas.openxmlformats.org/officeDocument/2006/relationships/slideLayout" Target="../slideLayouts/slideLayout40.xml"/><Relationship Id="rId10"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5.xml"/><Relationship Id="rId20" Type="http://schemas.openxmlformats.org/officeDocument/2006/relationships/image" Target="../media/image13.png"/><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Relationship Id="rId15" Type="http://schemas.openxmlformats.org/officeDocument/2006/relationships/slideLayout" Target="../slideLayouts/slideLayout61.xml"/><Relationship Id="rId16" Type="http://schemas.openxmlformats.org/officeDocument/2006/relationships/slideLayout" Target="../slideLayouts/slideLayout62.xml"/><Relationship Id="rId17" Type="http://schemas.openxmlformats.org/officeDocument/2006/relationships/theme" Target="../theme/theme4.xml"/><Relationship Id="rId18" Type="http://schemas.openxmlformats.org/officeDocument/2006/relationships/image" Target="../media/image1.jpeg"/><Relationship Id="rId19" Type="http://schemas.openxmlformats.org/officeDocument/2006/relationships/image" Target="../media/image12.jpeg"/><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71.xml"/><Relationship Id="rId20" Type="http://schemas.openxmlformats.org/officeDocument/2006/relationships/image" Target="../media/image13.png"/><Relationship Id="rId10" Type="http://schemas.openxmlformats.org/officeDocument/2006/relationships/slideLayout" Target="../slideLayouts/slideLayout72.xml"/><Relationship Id="rId11" Type="http://schemas.openxmlformats.org/officeDocument/2006/relationships/slideLayout" Target="../slideLayouts/slideLayout73.xml"/><Relationship Id="rId12" Type="http://schemas.openxmlformats.org/officeDocument/2006/relationships/slideLayout" Target="../slideLayouts/slideLayout74.xml"/><Relationship Id="rId13" Type="http://schemas.openxmlformats.org/officeDocument/2006/relationships/slideLayout" Target="../slideLayouts/slideLayout75.xml"/><Relationship Id="rId14" Type="http://schemas.openxmlformats.org/officeDocument/2006/relationships/slideLayout" Target="../slideLayouts/slideLayout76.xml"/><Relationship Id="rId15" Type="http://schemas.openxmlformats.org/officeDocument/2006/relationships/slideLayout" Target="../slideLayouts/slideLayout77.xml"/><Relationship Id="rId16" Type="http://schemas.openxmlformats.org/officeDocument/2006/relationships/slideLayout" Target="../slideLayouts/slideLayout78.xml"/><Relationship Id="rId17" Type="http://schemas.openxmlformats.org/officeDocument/2006/relationships/theme" Target="../theme/theme5.xml"/><Relationship Id="rId18" Type="http://schemas.openxmlformats.org/officeDocument/2006/relationships/image" Target="../media/image1.jpeg"/><Relationship Id="rId19" Type="http://schemas.openxmlformats.org/officeDocument/2006/relationships/image" Target="../media/image12.jpeg"/><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87.xml"/><Relationship Id="rId20" Type="http://schemas.openxmlformats.org/officeDocument/2006/relationships/image" Target="../media/image13.png"/><Relationship Id="rId10" Type="http://schemas.openxmlformats.org/officeDocument/2006/relationships/slideLayout" Target="../slideLayouts/slideLayout88.xml"/><Relationship Id="rId11" Type="http://schemas.openxmlformats.org/officeDocument/2006/relationships/slideLayout" Target="../slideLayouts/slideLayout89.xml"/><Relationship Id="rId12" Type="http://schemas.openxmlformats.org/officeDocument/2006/relationships/slideLayout" Target="../slideLayouts/slideLayout90.xml"/><Relationship Id="rId13" Type="http://schemas.openxmlformats.org/officeDocument/2006/relationships/slideLayout" Target="../slideLayouts/slideLayout91.xml"/><Relationship Id="rId14" Type="http://schemas.openxmlformats.org/officeDocument/2006/relationships/slideLayout" Target="../slideLayouts/slideLayout92.xml"/><Relationship Id="rId15" Type="http://schemas.openxmlformats.org/officeDocument/2006/relationships/slideLayout" Target="../slideLayouts/slideLayout93.xml"/><Relationship Id="rId16" Type="http://schemas.openxmlformats.org/officeDocument/2006/relationships/slideLayout" Target="../slideLayouts/slideLayout94.xml"/><Relationship Id="rId17" Type="http://schemas.openxmlformats.org/officeDocument/2006/relationships/theme" Target="../theme/theme6.xml"/><Relationship Id="rId18" Type="http://schemas.openxmlformats.org/officeDocument/2006/relationships/image" Target="../media/image1.jpeg"/><Relationship Id="rId19" Type="http://schemas.openxmlformats.org/officeDocument/2006/relationships/image" Target="../media/image12.jpeg"/><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theme" Target="../theme/theme7.xml"/><Relationship Id="rId8" Type="http://schemas.openxmlformats.org/officeDocument/2006/relationships/image" Target="../media/image15.png"/><Relationship Id="rId1" Type="http://schemas.openxmlformats.org/officeDocument/2006/relationships/slideLayout" Target="../slideLayouts/slideLayout95.xml"/><Relationship Id="rId2"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5" descr="slide footer_blue_646.jpg"/>
          <p:cNvPicPr>
            <a:picLocks noChangeAspect="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0" y="6324600"/>
            <a:ext cx="9144000" cy="530225"/>
          </a:xfrm>
          <a:prstGeom prst="rect">
            <a:avLst/>
          </a:prstGeom>
          <a:noFill/>
          <a:ln w="9525">
            <a:noFill/>
            <a:miter lim="800000"/>
            <a:headEnd/>
            <a:tailEnd/>
          </a:ln>
        </p:spPr>
      </p:pic>
      <p:sp>
        <p:nvSpPr>
          <p:cNvPr id="1027" name="Rectangle 3"/>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1028" name="Rectangle 4"/>
          <p:cNvSpPr>
            <a:spLocks noGrp="1" noChangeArrowheads="1"/>
          </p:cNvSpPr>
          <p:nvPr>
            <p:ph type="body" idx="1"/>
          </p:nvPr>
        </p:nvSpPr>
        <p:spPr bwMode="auto">
          <a:xfrm>
            <a:off x="457200" y="12954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7365" name="Rectangle 5"/>
          <p:cNvSpPr>
            <a:spLocks noGrp="1" noChangeArrowheads="1"/>
          </p:cNvSpPr>
          <p:nvPr>
            <p:ph type="dt" sz="half" idx="2"/>
          </p:nvPr>
        </p:nvSpPr>
        <p:spPr bwMode="auto">
          <a:xfrm>
            <a:off x="7010400" y="6572250"/>
            <a:ext cx="1371600" cy="209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vl1pPr>
          </a:lstStyle>
          <a:p>
            <a:pPr fontAlgn="auto">
              <a:spcBef>
                <a:spcPts val="0"/>
              </a:spcBef>
              <a:spcAft>
                <a:spcPts val="0"/>
              </a:spcAft>
              <a:defRPr/>
            </a:pPr>
            <a:endParaRPr lang="en-US">
              <a:solidFill>
                <a:prstClr val="black"/>
              </a:solidFill>
              <a:latin typeface="Calibri"/>
              <a:ea typeface="+mn-ea"/>
              <a:cs typeface="+mn-cs"/>
            </a:endParaRPr>
          </a:p>
        </p:txBody>
      </p:sp>
      <p:sp>
        <p:nvSpPr>
          <p:cNvPr id="527367" name="Rectangle 7"/>
          <p:cNvSpPr>
            <a:spLocks noGrp="1" noChangeArrowheads="1"/>
          </p:cNvSpPr>
          <p:nvPr>
            <p:ph type="sldNum" sz="quarter" idx="4"/>
          </p:nvPr>
        </p:nvSpPr>
        <p:spPr bwMode="auto">
          <a:xfrm>
            <a:off x="8610600" y="6489700"/>
            <a:ext cx="384175"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a:lvl1pPr>
          </a:lstStyle>
          <a:p>
            <a:pPr fontAlgn="auto">
              <a:spcBef>
                <a:spcPts val="0"/>
              </a:spcBef>
              <a:spcAft>
                <a:spcPts val="0"/>
              </a:spcAft>
              <a:defRPr/>
            </a:pPr>
            <a:fld id="{56DD166C-0B1B-274A-BAD1-563CC39F908D}" type="slidenum">
              <a:rPr lang="en-US">
                <a:solidFill>
                  <a:prstClr val="black"/>
                </a:solidFill>
                <a:latin typeface="Calibri"/>
                <a:ea typeface="+mn-ea"/>
                <a:cs typeface="+mn-cs"/>
              </a:rPr>
              <a:pPr fontAlgn="auto">
                <a:spcBef>
                  <a:spcPts val="0"/>
                </a:spcBef>
                <a:spcAft>
                  <a:spcPts val="0"/>
                </a:spcAft>
                <a:defRPr/>
              </a:pPr>
              <a:t>‹#›</a:t>
            </a:fld>
            <a:endParaRPr lang="en-US">
              <a:solidFill>
                <a:prstClr val="black"/>
              </a:solidFill>
              <a:latin typeface="Calibri"/>
              <a:ea typeface="+mn-ea"/>
              <a:cs typeface="+mn-cs"/>
            </a:endParaRPr>
          </a:p>
        </p:txBody>
      </p:sp>
      <p:pic>
        <p:nvPicPr>
          <p:cNvPr id="1032" name="Picture 7" descr="slide header_646.jpg"/>
          <p:cNvPicPr>
            <a:picLocks noChangeAspect="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0" y="0"/>
            <a:ext cx="9144000" cy="155575"/>
          </a:xfrm>
          <a:prstGeom prst="rect">
            <a:avLst/>
          </a:prstGeom>
          <a:noFill/>
          <a:ln w="9525">
            <a:noFill/>
            <a:miter lim="800000"/>
            <a:headEnd/>
            <a:tailEnd/>
          </a:ln>
        </p:spPr>
      </p:pic>
      <p:sp>
        <p:nvSpPr>
          <p:cNvPr id="527366" name="Rectangle 6"/>
          <p:cNvSpPr>
            <a:spLocks noGrp="1" noChangeArrowheads="1"/>
          </p:cNvSpPr>
          <p:nvPr>
            <p:ph type="ftr" sz="quarter" idx="3"/>
          </p:nvPr>
        </p:nvSpPr>
        <p:spPr bwMode="auto">
          <a:xfrm>
            <a:off x="3352800" y="6629400"/>
            <a:ext cx="2167465"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900">
                <a:solidFill>
                  <a:schemeClr val="tx2"/>
                </a:solidFill>
              </a:defRPr>
            </a:lvl1pPr>
          </a:lstStyle>
          <a:p>
            <a:pPr fontAlgn="auto">
              <a:spcBef>
                <a:spcPts val="0"/>
              </a:spcBef>
              <a:spcAft>
                <a:spcPts val="0"/>
              </a:spcAft>
              <a:defRPr/>
            </a:pPr>
            <a:r>
              <a:rPr lang="en-US" dirty="0" smtClean="0">
                <a:solidFill>
                  <a:srgbClr val="1F497D"/>
                </a:solidFill>
                <a:latin typeface="Calibri"/>
                <a:ea typeface="+mn-ea"/>
                <a:cs typeface="+mn-cs"/>
              </a:rPr>
              <a:t>http://swift-</a:t>
            </a:r>
            <a:r>
              <a:rPr lang="en-US" dirty="0" err="1" smtClean="0">
                <a:solidFill>
                  <a:srgbClr val="1F497D"/>
                </a:solidFill>
                <a:latin typeface="Calibri"/>
                <a:ea typeface="+mn-ea"/>
                <a:cs typeface="+mn-cs"/>
              </a:rPr>
              <a:t>lang.org</a:t>
            </a:r>
            <a:endParaRPr lang="en-US" dirty="0">
              <a:solidFill>
                <a:srgbClr val="1F497D"/>
              </a:solidFill>
              <a:latin typeface="Calibri"/>
              <a:ea typeface="+mn-ea"/>
              <a:cs typeface="+mn-cs"/>
            </a:endParaRPr>
          </a:p>
        </p:txBody>
      </p:sp>
    </p:spTree>
    <p:extLst>
      <p:ext uri="{BB962C8B-B14F-4D97-AF65-F5344CB8AC3E}">
        <p14:creationId xmlns:p14="http://schemas.microsoft.com/office/powerpoint/2010/main" val="3843599794"/>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Lst>
  <p:hf hdr="0" dt="0"/>
  <p:txStyles>
    <p:titleStyle>
      <a:lvl1pPr algn="l" rtl="0" eaLnBrk="0" fontAlgn="base" hangingPunct="0">
        <a:spcBef>
          <a:spcPct val="0"/>
        </a:spcBef>
        <a:spcAft>
          <a:spcPct val="0"/>
        </a:spcAft>
        <a:defRPr sz="28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2800" b="1">
          <a:solidFill>
            <a:schemeClr val="tx2"/>
          </a:solidFill>
          <a:latin typeface="Trebuchet MS" charset="0"/>
          <a:ea typeface="ＭＳ Ｐゴシック" charset="-128"/>
          <a:cs typeface="ＭＳ Ｐゴシック" charset="-128"/>
        </a:defRPr>
      </a:lvl2pPr>
      <a:lvl3pPr algn="l" rtl="0" eaLnBrk="0" fontAlgn="base" hangingPunct="0">
        <a:spcBef>
          <a:spcPct val="0"/>
        </a:spcBef>
        <a:spcAft>
          <a:spcPct val="0"/>
        </a:spcAft>
        <a:defRPr sz="2800" b="1">
          <a:solidFill>
            <a:schemeClr val="tx2"/>
          </a:solidFill>
          <a:latin typeface="Trebuchet MS" charset="0"/>
          <a:ea typeface="ＭＳ Ｐゴシック" charset="-128"/>
          <a:cs typeface="ＭＳ Ｐゴシック" charset="-128"/>
        </a:defRPr>
      </a:lvl3pPr>
      <a:lvl4pPr algn="l" rtl="0" eaLnBrk="0" fontAlgn="base" hangingPunct="0">
        <a:spcBef>
          <a:spcPct val="0"/>
        </a:spcBef>
        <a:spcAft>
          <a:spcPct val="0"/>
        </a:spcAft>
        <a:defRPr sz="2800" b="1">
          <a:solidFill>
            <a:schemeClr val="tx2"/>
          </a:solidFill>
          <a:latin typeface="Trebuchet MS" charset="0"/>
          <a:ea typeface="ＭＳ Ｐゴシック" charset="-128"/>
          <a:cs typeface="ＭＳ Ｐゴシック" charset="-128"/>
        </a:defRPr>
      </a:lvl4pPr>
      <a:lvl5pPr algn="l" rtl="0" eaLnBrk="0" fontAlgn="base" hangingPunct="0">
        <a:spcBef>
          <a:spcPct val="0"/>
        </a:spcBef>
        <a:spcAft>
          <a:spcPct val="0"/>
        </a:spcAft>
        <a:defRPr sz="2800" b="1">
          <a:solidFill>
            <a:schemeClr val="tx2"/>
          </a:solidFill>
          <a:latin typeface="Trebuchet MS" charset="0"/>
          <a:ea typeface="ＭＳ Ｐゴシック" charset="-128"/>
          <a:cs typeface="ＭＳ Ｐゴシック" charset="-128"/>
        </a:defRPr>
      </a:lvl5pPr>
      <a:lvl6pPr marL="457200" algn="l" rtl="0" fontAlgn="base">
        <a:spcBef>
          <a:spcPct val="0"/>
        </a:spcBef>
        <a:spcAft>
          <a:spcPct val="0"/>
        </a:spcAft>
        <a:defRPr sz="2800" b="1">
          <a:solidFill>
            <a:schemeClr val="tx2"/>
          </a:solidFill>
          <a:latin typeface="Trebuchet MS" charset="0"/>
        </a:defRPr>
      </a:lvl6pPr>
      <a:lvl7pPr marL="914400" algn="l" rtl="0" fontAlgn="base">
        <a:spcBef>
          <a:spcPct val="0"/>
        </a:spcBef>
        <a:spcAft>
          <a:spcPct val="0"/>
        </a:spcAft>
        <a:defRPr sz="2800" b="1">
          <a:solidFill>
            <a:schemeClr val="tx2"/>
          </a:solidFill>
          <a:latin typeface="Trebuchet MS" charset="0"/>
        </a:defRPr>
      </a:lvl7pPr>
      <a:lvl8pPr marL="1371600" algn="l" rtl="0" fontAlgn="base">
        <a:spcBef>
          <a:spcPct val="0"/>
        </a:spcBef>
        <a:spcAft>
          <a:spcPct val="0"/>
        </a:spcAft>
        <a:defRPr sz="2800" b="1">
          <a:solidFill>
            <a:schemeClr val="tx2"/>
          </a:solidFill>
          <a:latin typeface="Trebuchet MS" charset="0"/>
        </a:defRPr>
      </a:lvl8pPr>
      <a:lvl9pPr marL="1828800" algn="l" rtl="0" fontAlgn="base">
        <a:spcBef>
          <a:spcPct val="0"/>
        </a:spcBef>
        <a:spcAft>
          <a:spcPct val="0"/>
        </a:spcAft>
        <a:defRPr sz="2800" b="1">
          <a:solidFill>
            <a:schemeClr val="tx2"/>
          </a:solidFill>
          <a:latin typeface="Trebuchet MS" charset="0"/>
        </a:defRPr>
      </a:lvl9pPr>
    </p:titleStyle>
    <p:bodyStyle>
      <a:lvl1pPr marL="342900" indent="-342900" algn="l" rtl="0" eaLnBrk="0" fontAlgn="base" hangingPunct="0">
        <a:spcBef>
          <a:spcPct val="20000"/>
        </a:spcBef>
        <a:spcAft>
          <a:spcPct val="0"/>
        </a:spcAft>
        <a:buClr>
          <a:srgbClr val="1F497D"/>
        </a:buClr>
        <a:buFont typeface="Wingdings" charset="2"/>
        <a:buChar char="§"/>
        <a:defRPr sz="2000">
          <a:solidFill>
            <a:srgbClr val="1B1B1B"/>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1F497D"/>
        </a:buClr>
        <a:buChar char="–"/>
        <a:defRPr>
          <a:solidFill>
            <a:srgbClr val="2C2C2C"/>
          </a:solidFill>
          <a:latin typeface="+mn-lt"/>
          <a:ea typeface="ＭＳ Ｐゴシック" charset="-128"/>
        </a:defRPr>
      </a:lvl2pPr>
      <a:lvl3pPr marL="1143000" indent="-228600" algn="l" rtl="0" eaLnBrk="0" fontAlgn="base" hangingPunct="0">
        <a:spcBef>
          <a:spcPct val="20000"/>
        </a:spcBef>
        <a:spcAft>
          <a:spcPct val="0"/>
        </a:spcAft>
        <a:buClr>
          <a:srgbClr val="1F497D"/>
        </a:buClr>
        <a:buChar char="•"/>
        <a:defRPr sz="1600">
          <a:solidFill>
            <a:srgbClr val="1B1B1B"/>
          </a:solidFill>
          <a:latin typeface="+mn-lt"/>
          <a:ea typeface="ＭＳ Ｐゴシック" charset="-128"/>
        </a:defRPr>
      </a:lvl3pPr>
      <a:lvl4pPr marL="1600200" indent="-228600" algn="l" rtl="0" eaLnBrk="0" fontAlgn="base" hangingPunct="0">
        <a:spcBef>
          <a:spcPct val="20000"/>
        </a:spcBef>
        <a:spcAft>
          <a:spcPct val="0"/>
        </a:spcAft>
        <a:buClr>
          <a:srgbClr val="1F497D"/>
        </a:buClr>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rgbClr val="1F497D"/>
        </a:buClr>
        <a:buFont typeface="Arial" charset="0"/>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1F497D"/>
        </a:buClr>
        <a:buFont typeface="Arial" charset="0"/>
        <a:buChar char="»"/>
        <a:defRPr sz="1400">
          <a:solidFill>
            <a:schemeClr val="tx1"/>
          </a:solidFill>
          <a:latin typeface="+mn-lt"/>
          <a:ea typeface="ＭＳ Ｐゴシック" charset="-128"/>
        </a:defRPr>
      </a:lvl6pPr>
      <a:lvl7pPr marL="2971800" indent="-228600" algn="l" rtl="0" fontAlgn="base">
        <a:spcBef>
          <a:spcPct val="20000"/>
        </a:spcBef>
        <a:spcAft>
          <a:spcPct val="0"/>
        </a:spcAft>
        <a:buClr>
          <a:srgbClr val="1F497D"/>
        </a:buClr>
        <a:buFont typeface="Arial" charset="0"/>
        <a:buChar char="»"/>
        <a:defRPr sz="1400">
          <a:solidFill>
            <a:schemeClr val="tx1"/>
          </a:solidFill>
          <a:latin typeface="+mn-lt"/>
          <a:ea typeface="ＭＳ Ｐゴシック" charset="-128"/>
        </a:defRPr>
      </a:lvl7pPr>
      <a:lvl8pPr marL="3429000" indent="-228600" algn="l" rtl="0" fontAlgn="base">
        <a:spcBef>
          <a:spcPct val="20000"/>
        </a:spcBef>
        <a:spcAft>
          <a:spcPct val="0"/>
        </a:spcAft>
        <a:buClr>
          <a:srgbClr val="1F497D"/>
        </a:buClr>
        <a:buFont typeface="Arial" charset="0"/>
        <a:buChar char="»"/>
        <a:defRPr sz="1400">
          <a:solidFill>
            <a:schemeClr val="tx1"/>
          </a:solidFill>
          <a:latin typeface="+mn-lt"/>
          <a:ea typeface="ＭＳ Ｐゴシック" charset="-128"/>
        </a:defRPr>
      </a:lvl8pPr>
      <a:lvl9pPr marL="3886200" indent="-228600" algn="l" rtl="0" fontAlgn="base">
        <a:spcBef>
          <a:spcPct val="20000"/>
        </a:spcBef>
        <a:spcAft>
          <a:spcPct val="0"/>
        </a:spcAft>
        <a:buClr>
          <a:srgbClr val="1F497D"/>
        </a:buClr>
        <a:buFont typeface="Arial" charset="0"/>
        <a:buChar char="»"/>
        <a:defRPr sz="14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5" descr="slide footer_blue_646.jpg"/>
          <p:cNvPicPr>
            <a:picLocks noChangeAspect="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0" y="6324600"/>
            <a:ext cx="9144000" cy="530225"/>
          </a:xfrm>
          <a:prstGeom prst="rect">
            <a:avLst/>
          </a:prstGeom>
          <a:noFill/>
          <a:ln w="9525">
            <a:noFill/>
            <a:miter lim="800000"/>
            <a:headEnd/>
            <a:tailEnd/>
          </a:ln>
        </p:spPr>
      </p:pic>
      <p:sp>
        <p:nvSpPr>
          <p:cNvPr id="1027" name="Rectangle 3"/>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8" name="Rectangle 4"/>
          <p:cNvSpPr>
            <a:spLocks noGrp="1" noChangeArrowheads="1"/>
          </p:cNvSpPr>
          <p:nvPr>
            <p:ph type="body" idx="1"/>
          </p:nvPr>
        </p:nvSpPr>
        <p:spPr bwMode="auto">
          <a:xfrm>
            <a:off x="457200" y="12954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7365" name="Rectangle 5"/>
          <p:cNvSpPr>
            <a:spLocks noGrp="1" noChangeArrowheads="1"/>
          </p:cNvSpPr>
          <p:nvPr>
            <p:ph type="dt" sz="half" idx="2"/>
          </p:nvPr>
        </p:nvSpPr>
        <p:spPr bwMode="auto">
          <a:xfrm>
            <a:off x="7010400" y="6572250"/>
            <a:ext cx="1371600" cy="209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vl1pPr>
          </a:lstStyle>
          <a:p>
            <a:pPr defTabSz="914400">
              <a:defRPr/>
            </a:pPr>
            <a:endParaRPr lang="en-US">
              <a:solidFill>
                <a:srgbClr val="404040"/>
              </a:solidFill>
              <a:latin typeface="Calibri" charset="0"/>
              <a:ea typeface="MS PGothic" pitchFamily="34" charset="-128"/>
              <a:cs typeface="MS PGothic" pitchFamily="34" charset="-128"/>
            </a:endParaRPr>
          </a:p>
        </p:txBody>
      </p:sp>
      <p:sp>
        <p:nvSpPr>
          <p:cNvPr id="527366" name="Rectangle 6"/>
          <p:cNvSpPr>
            <a:spLocks noGrp="1" noChangeArrowheads="1"/>
          </p:cNvSpPr>
          <p:nvPr>
            <p:ph type="ftr" sz="quarter" idx="3"/>
          </p:nvPr>
        </p:nvSpPr>
        <p:spPr bwMode="auto">
          <a:xfrm>
            <a:off x="657225" y="6307138"/>
            <a:ext cx="5942013"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900"/>
            </a:lvl1pPr>
          </a:lstStyle>
          <a:p>
            <a:pPr defTabSz="914400">
              <a:defRPr/>
            </a:pPr>
            <a:endParaRPr lang="en-US">
              <a:solidFill>
                <a:srgbClr val="404040"/>
              </a:solidFill>
              <a:latin typeface="Calibri" charset="0"/>
              <a:ea typeface="MS PGothic" pitchFamily="34" charset="-128"/>
              <a:cs typeface="MS PGothic" pitchFamily="34" charset="-128"/>
            </a:endParaRPr>
          </a:p>
        </p:txBody>
      </p:sp>
      <p:sp>
        <p:nvSpPr>
          <p:cNvPr id="527367" name="Rectangle 7"/>
          <p:cNvSpPr>
            <a:spLocks noGrp="1" noChangeArrowheads="1"/>
          </p:cNvSpPr>
          <p:nvPr>
            <p:ph type="sldNum" sz="quarter" idx="4"/>
          </p:nvPr>
        </p:nvSpPr>
        <p:spPr bwMode="auto">
          <a:xfrm>
            <a:off x="8610600" y="6489700"/>
            <a:ext cx="384175"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a:lvl1pPr>
          </a:lstStyle>
          <a:p>
            <a:pPr defTabSz="914400">
              <a:defRPr/>
            </a:pPr>
            <a:fld id="{56DD166C-0B1B-274A-BAD1-563CC39F908D}" type="slidenum">
              <a:rPr lang="en-US">
                <a:solidFill>
                  <a:srgbClr val="404040"/>
                </a:solidFill>
                <a:latin typeface="Calibri" charset="0"/>
                <a:ea typeface="MS PGothic" pitchFamily="34" charset="-128"/>
                <a:cs typeface="MS PGothic" pitchFamily="34" charset="-128"/>
              </a:rPr>
              <a:pPr defTabSz="914400">
                <a:defRPr/>
              </a:pPr>
              <a:t>‹#›</a:t>
            </a:fld>
            <a:endParaRPr lang="en-US">
              <a:solidFill>
                <a:srgbClr val="404040"/>
              </a:solidFill>
              <a:latin typeface="Calibri" charset="0"/>
              <a:ea typeface="MS PGothic" pitchFamily="34" charset="-128"/>
              <a:cs typeface="MS PGothic" pitchFamily="34" charset="-128"/>
            </a:endParaRPr>
          </a:p>
        </p:txBody>
      </p:sp>
      <p:pic>
        <p:nvPicPr>
          <p:cNvPr id="1032" name="Picture 7" descr="slide header_646.jpg"/>
          <p:cNvPicPr>
            <a:picLocks noChangeAspect="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0" y="0"/>
            <a:ext cx="9144000" cy="155575"/>
          </a:xfrm>
          <a:prstGeom prst="rect">
            <a:avLst/>
          </a:prstGeom>
          <a:noFill/>
          <a:ln w="9525">
            <a:noFill/>
            <a:miter lim="800000"/>
            <a:headEnd/>
            <a:tailEnd/>
          </a:ln>
        </p:spPr>
      </p:pic>
    </p:spTree>
    <p:extLst>
      <p:ext uri="{BB962C8B-B14F-4D97-AF65-F5344CB8AC3E}">
        <p14:creationId xmlns:p14="http://schemas.microsoft.com/office/powerpoint/2010/main" val="1371659650"/>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Lst>
  <p:hf hdr="0" ftr="0" dt="0"/>
  <p:txStyles>
    <p:titleStyle>
      <a:lvl1pPr algn="l" rtl="0" eaLnBrk="0" fontAlgn="base" hangingPunct="0">
        <a:spcBef>
          <a:spcPct val="0"/>
        </a:spcBef>
        <a:spcAft>
          <a:spcPct val="0"/>
        </a:spcAft>
        <a:defRPr sz="28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2800" b="1">
          <a:solidFill>
            <a:schemeClr val="tx2"/>
          </a:solidFill>
          <a:latin typeface="Trebuchet MS" charset="0"/>
          <a:ea typeface="ＭＳ Ｐゴシック" charset="-128"/>
          <a:cs typeface="ＭＳ Ｐゴシック" charset="-128"/>
        </a:defRPr>
      </a:lvl2pPr>
      <a:lvl3pPr algn="l" rtl="0" eaLnBrk="0" fontAlgn="base" hangingPunct="0">
        <a:spcBef>
          <a:spcPct val="0"/>
        </a:spcBef>
        <a:spcAft>
          <a:spcPct val="0"/>
        </a:spcAft>
        <a:defRPr sz="2800" b="1">
          <a:solidFill>
            <a:schemeClr val="tx2"/>
          </a:solidFill>
          <a:latin typeface="Trebuchet MS" charset="0"/>
          <a:ea typeface="ＭＳ Ｐゴシック" charset="-128"/>
          <a:cs typeface="ＭＳ Ｐゴシック" charset="-128"/>
        </a:defRPr>
      </a:lvl3pPr>
      <a:lvl4pPr algn="l" rtl="0" eaLnBrk="0" fontAlgn="base" hangingPunct="0">
        <a:spcBef>
          <a:spcPct val="0"/>
        </a:spcBef>
        <a:spcAft>
          <a:spcPct val="0"/>
        </a:spcAft>
        <a:defRPr sz="2800" b="1">
          <a:solidFill>
            <a:schemeClr val="tx2"/>
          </a:solidFill>
          <a:latin typeface="Trebuchet MS" charset="0"/>
          <a:ea typeface="ＭＳ Ｐゴシック" charset="-128"/>
          <a:cs typeface="ＭＳ Ｐゴシック" charset="-128"/>
        </a:defRPr>
      </a:lvl4pPr>
      <a:lvl5pPr algn="l" rtl="0" eaLnBrk="0" fontAlgn="base" hangingPunct="0">
        <a:spcBef>
          <a:spcPct val="0"/>
        </a:spcBef>
        <a:spcAft>
          <a:spcPct val="0"/>
        </a:spcAft>
        <a:defRPr sz="2800" b="1">
          <a:solidFill>
            <a:schemeClr val="tx2"/>
          </a:solidFill>
          <a:latin typeface="Trebuchet MS" charset="0"/>
          <a:ea typeface="ＭＳ Ｐゴシック" charset="-128"/>
          <a:cs typeface="ＭＳ Ｐゴシック" charset="-128"/>
        </a:defRPr>
      </a:lvl5pPr>
      <a:lvl6pPr marL="457200" algn="l" rtl="0" fontAlgn="base">
        <a:spcBef>
          <a:spcPct val="0"/>
        </a:spcBef>
        <a:spcAft>
          <a:spcPct val="0"/>
        </a:spcAft>
        <a:defRPr sz="2800" b="1">
          <a:solidFill>
            <a:schemeClr val="tx2"/>
          </a:solidFill>
          <a:latin typeface="Trebuchet MS" charset="0"/>
        </a:defRPr>
      </a:lvl6pPr>
      <a:lvl7pPr marL="914400" algn="l" rtl="0" fontAlgn="base">
        <a:spcBef>
          <a:spcPct val="0"/>
        </a:spcBef>
        <a:spcAft>
          <a:spcPct val="0"/>
        </a:spcAft>
        <a:defRPr sz="2800" b="1">
          <a:solidFill>
            <a:schemeClr val="tx2"/>
          </a:solidFill>
          <a:latin typeface="Trebuchet MS" charset="0"/>
        </a:defRPr>
      </a:lvl7pPr>
      <a:lvl8pPr marL="1371600" algn="l" rtl="0" fontAlgn="base">
        <a:spcBef>
          <a:spcPct val="0"/>
        </a:spcBef>
        <a:spcAft>
          <a:spcPct val="0"/>
        </a:spcAft>
        <a:defRPr sz="2800" b="1">
          <a:solidFill>
            <a:schemeClr val="tx2"/>
          </a:solidFill>
          <a:latin typeface="Trebuchet MS" charset="0"/>
        </a:defRPr>
      </a:lvl8pPr>
      <a:lvl9pPr marL="1828800" algn="l" rtl="0" fontAlgn="base">
        <a:spcBef>
          <a:spcPct val="0"/>
        </a:spcBef>
        <a:spcAft>
          <a:spcPct val="0"/>
        </a:spcAft>
        <a:defRPr sz="2800" b="1">
          <a:solidFill>
            <a:schemeClr val="tx2"/>
          </a:solidFill>
          <a:latin typeface="Trebuchet MS" charset="0"/>
        </a:defRPr>
      </a:lvl9pPr>
    </p:titleStyle>
    <p:bodyStyle>
      <a:lvl1pPr marL="342900" indent="-342900" algn="l" rtl="0" eaLnBrk="0" fontAlgn="base" hangingPunct="0">
        <a:spcBef>
          <a:spcPct val="20000"/>
        </a:spcBef>
        <a:spcAft>
          <a:spcPct val="0"/>
        </a:spcAft>
        <a:buClr>
          <a:srgbClr val="1F497D"/>
        </a:buClr>
        <a:buFont typeface="Wingdings" charset="2"/>
        <a:buChar char="§"/>
        <a:defRPr sz="2000">
          <a:solidFill>
            <a:srgbClr val="1B1B1B"/>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1F497D"/>
        </a:buClr>
        <a:buChar char="–"/>
        <a:defRPr>
          <a:solidFill>
            <a:srgbClr val="2C2C2C"/>
          </a:solidFill>
          <a:latin typeface="+mn-lt"/>
          <a:ea typeface="ＭＳ Ｐゴシック" charset="-128"/>
        </a:defRPr>
      </a:lvl2pPr>
      <a:lvl3pPr marL="1143000" indent="-228600" algn="l" rtl="0" eaLnBrk="0" fontAlgn="base" hangingPunct="0">
        <a:spcBef>
          <a:spcPct val="20000"/>
        </a:spcBef>
        <a:spcAft>
          <a:spcPct val="0"/>
        </a:spcAft>
        <a:buClr>
          <a:srgbClr val="1F497D"/>
        </a:buClr>
        <a:buChar char="•"/>
        <a:defRPr sz="1600">
          <a:solidFill>
            <a:srgbClr val="1B1B1B"/>
          </a:solidFill>
          <a:latin typeface="+mn-lt"/>
          <a:ea typeface="ＭＳ Ｐゴシック" charset="-128"/>
        </a:defRPr>
      </a:lvl3pPr>
      <a:lvl4pPr marL="1600200" indent="-228600" algn="l" rtl="0" eaLnBrk="0" fontAlgn="base" hangingPunct="0">
        <a:spcBef>
          <a:spcPct val="20000"/>
        </a:spcBef>
        <a:spcAft>
          <a:spcPct val="0"/>
        </a:spcAft>
        <a:buClr>
          <a:srgbClr val="1F497D"/>
        </a:buClr>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rgbClr val="1F497D"/>
        </a:buClr>
        <a:buFont typeface="Arial" charset="0"/>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1F497D"/>
        </a:buClr>
        <a:buFont typeface="Arial" charset="0"/>
        <a:buChar char="»"/>
        <a:defRPr sz="1400">
          <a:solidFill>
            <a:schemeClr val="tx1"/>
          </a:solidFill>
          <a:latin typeface="+mn-lt"/>
          <a:ea typeface="ＭＳ Ｐゴシック" charset="-128"/>
        </a:defRPr>
      </a:lvl6pPr>
      <a:lvl7pPr marL="2971800" indent="-228600" algn="l" rtl="0" fontAlgn="base">
        <a:spcBef>
          <a:spcPct val="20000"/>
        </a:spcBef>
        <a:spcAft>
          <a:spcPct val="0"/>
        </a:spcAft>
        <a:buClr>
          <a:srgbClr val="1F497D"/>
        </a:buClr>
        <a:buFont typeface="Arial" charset="0"/>
        <a:buChar char="»"/>
        <a:defRPr sz="1400">
          <a:solidFill>
            <a:schemeClr val="tx1"/>
          </a:solidFill>
          <a:latin typeface="+mn-lt"/>
          <a:ea typeface="ＭＳ Ｐゴシック" charset="-128"/>
        </a:defRPr>
      </a:lvl7pPr>
      <a:lvl8pPr marL="3429000" indent="-228600" algn="l" rtl="0" fontAlgn="base">
        <a:spcBef>
          <a:spcPct val="20000"/>
        </a:spcBef>
        <a:spcAft>
          <a:spcPct val="0"/>
        </a:spcAft>
        <a:buClr>
          <a:srgbClr val="1F497D"/>
        </a:buClr>
        <a:buFont typeface="Arial" charset="0"/>
        <a:buChar char="»"/>
        <a:defRPr sz="1400">
          <a:solidFill>
            <a:schemeClr val="tx1"/>
          </a:solidFill>
          <a:latin typeface="+mn-lt"/>
          <a:ea typeface="ＭＳ Ｐゴシック" charset="-128"/>
        </a:defRPr>
      </a:lvl8pPr>
      <a:lvl9pPr marL="3886200" indent="-228600" algn="l" rtl="0" fontAlgn="base">
        <a:spcBef>
          <a:spcPct val="20000"/>
        </a:spcBef>
        <a:spcAft>
          <a:spcPct val="0"/>
        </a:spcAft>
        <a:buClr>
          <a:srgbClr val="1F497D"/>
        </a:buClr>
        <a:buFont typeface="Arial" charset="0"/>
        <a:buChar char="»"/>
        <a:defRPr sz="14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5" descr="slide footer_blue_646.jpg"/>
          <p:cNvPicPr>
            <a:picLocks noChangeAspect="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0" y="6324600"/>
            <a:ext cx="9144000" cy="530225"/>
          </a:xfrm>
          <a:prstGeom prst="rect">
            <a:avLst/>
          </a:prstGeom>
          <a:noFill/>
          <a:ln w="9525">
            <a:noFill/>
            <a:miter lim="800000"/>
            <a:headEnd/>
            <a:tailEnd/>
          </a:ln>
        </p:spPr>
      </p:pic>
      <p:sp>
        <p:nvSpPr>
          <p:cNvPr id="1027" name="Rectangle 3"/>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8" name="Rectangle 4"/>
          <p:cNvSpPr>
            <a:spLocks noGrp="1" noChangeArrowheads="1"/>
          </p:cNvSpPr>
          <p:nvPr>
            <p:ph type="body" idx="1"/>
          </p:nvPr>
        </p:nvSpPr>
        <p:spPr bwMode="auto">
          <a:xfrm>
            <a:off x="457200" y="12954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7365" name="Rectangle 5"/>
          <p:cNvSpPr>
            <a:spLocks noGrp="1" noChangeArrowheads="1"/>
          </p:cNvSpPr>
          <p:nvPr>
            <p:ph type="dt" sz="half" idx="2"/>
          </p:nvPr>
        </p:nvSpPr>
        <p:spPr bwMode="auto">
          <a:xfrm>
            <a:off x="7010400" y="6572250"/>
            <a:ext cx="1371600" cy="209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vl1pPr>
          </a:lstStyle>
          <a:p>
            <a:pPr defTabSz="914400">
              <a:defRPr/>
            </a:pPr>
            <a:endParaRPr lang="en-US">
              <a:solidFill>
                <a:srgbClr val="404040"/>
              </a:solidFill>
              <a:latin typeface="Calibri" charset="0"/>
              <a:ea typeface="MS PGothic" pitchFamily="34" charset="-128"/>
              <a:cs typeface="MS PGothic" pitchFamily="34" charset="-128"/>
            </a:endParaRPr>
          </a:p>
        </p:txBody>
      </p:sp>
      <p:sp>
        <p:nvSpPr>
          <p:cNvPr id="527366" name="Rectangle 6"/>
          <p:cNvSpPr>
            <a:spLocks noGrp="1" noChangeArrowheads="1"/>
          </p:cNvSpPr>
          <p:nvPr>
            <p:ph type="ftr" sz="quarter" idx="3"/>
          </p:nvPr>
        </p:nvSpPr>
        <p:spPr bwMode="auto">
          <a:xfrm>
            <a:off x="657225" y="6307138"/>
            <a:ext cx="5942013"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900"/>
            </a:lvl1pPr>
          </a:lstStyle>
          <a:p>
            <a:pPr defTabSz="914400">
              <a:defRPr/>
            </a:pPr>
            <a:endParaRPr lang="en-US">
              <a:solidFill>
                <a:srgbClr val="404040"/>
              </a:solidFill>
              <a:latin typeface="Calibri" charset="0"/>
              <a:ea typeface="MS PGothic" pitchFamily="34" charset="-128"/>
              <a:cs typeface="MS PGothic" pitchFamily="34" charset="-128"/>
            </a:endParaRPr>
          </a:p>
        </p:txBody>
      </p:sp>
      <p:sp>
        <p:nvSpPr>
          <p:cNvPr id="527367" name="Rectangle 7"/>
          <p:cNvSpPr>
            <a:spLocks noGrp="1" noChangeArrowheads="1"/>
          </p:cNvSpPr>
          <p:nvPr>
            <p:ph type="sldNum" sz="quarter" idx="4"/>
          </p:nvPr>
        </p:nvSpPr>
        <p:spPr bwMode="auto">
          <a:xfrm>
            <a:off x="8610600" y="6489700"/>
            <a:ext cx="384175"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a:lvl1pPr>
          </a:lstStyle>
          <a:p>
            <a:pPr defTabSz="914400">
              <a:defRPr/>
            </a:pPr>
            <a:fld id="{56DD166C-0B1B-274A-BAD1-563CC39F908D}" type="slidenum">
              <a:rPr lang="en-US">
                <a:solidFill>
                  <a:srgbClr val="404040"/>
                </a:solidFill>
                <a:latin typeface="Calibri" charset="0"/>
                <a:ea typeface="MS PGothic" pitchFamily="34" charset="-128"/>
                <a:cs typeface="MS PGothic" pitchFamily="34" charset="-128"/>
              </a:rPr>
              <a:pPr defTabSz="914400">
                <a:defRPr/>
              </a:pPr>
              <a:t>‹#›</a:t>
            </a:fld>
            <a:endParaRPr lang="en-US">
              <a:solidFill>
                <a:srgbClr val="404040"/>
              </a:solidFill>
              <a:latin typeface="Calibri" charset="0"/>
              <a:ea typeface="MS PGothic" pitchFamily="34" charset="-128"/>
              <a:cs typeface="MS PGothic" pitchFamily="34" charset="-128"/>
            </a:endParaRPr>
          </a:p>
        </p:txBody>
      </p:sp>
      <p:pic>
        <p:nvPicPr>
          <p:cNvPr id="1032" name="Picture 7" descr="slide header_646.jpg"/>
          <p:cNvPicPr>
            <a:picLocks noChangeAspect="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0" y="0"/>
            <a:ext cx="9144000" cy="155575"/>
          </a:xfrm>
          <a:prstGeom prst="rect">
            <a:avLst/>
          </a:prstGeom>
          <a:noFill/>
          <a:ln w="9525">
            <a:noFill/>
            <a:miter lim="800000"/>
            <a:headEnd/>
            <a:tailEnd/>
          </a:ln>
        </p:spPr>
      </p:pic>
    </p:spTree>
    <p:extLst>
      <p:ext uri="{BB962C8B-B14F-4D97-AF65-F5344CB8AC3E}">
        <p14:creationId xmlns:p14="http://schemas.microsoft.com/office/powerpoint/2010/main" val="874429970"/>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 id="2147483999" r:id="rId15"/>
  </p:sldLayoutIdLst>
  <p:hf hdr="0" ftr="0" dt="0"/>
  <p:txStyles>
    <p:titleStyle>
      <a:lvl1pPr algn="l" rtl="0" eaLnBrk="0" fontAlgn="base" hangingPunct="0">
        <a:spcBef>
          <a:spcPct val="0"/>
        </a:spcBef>
        <a:spcAft>
          <a:spcPct val="0"/>
        </a:spcAft>
        <a:defRPr sz="28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2800" b="1">
          <a:solidFill>
            <a:schemeClr val="tx2"/>
          </a:solidFill>
          <a:latin typeface="Trebuchet MS" charset="0"/>
          <a:ea typeface="ＭＳ Ｐゴシック" charset="-128"/>
          <a:cs typeface="ＭＳ Ｐゴシック" charset="-128"/>
        </a:defRPr>
      </a:lvl2pPr>
      <a:lvl3pPr algn="l" rtl="0" eaLnBrk="0" fontAlgn="base" hangingPunct="0">
        <a:spcBef>
          <a:spcPct val="0"/>
        </a:spcBef>
        <a:spcAft>
          <a:spcPct val="0"/>
        </a:spcAft>
        <a:defRPr sz="2800" b="1">
          <a:solidFill>
            <a:schemeClr val="tx2"/>
          </a:solidFill>
          <a:latin typeface="Trebuchet MS" charset="0"/>
          <a:ea typeface="ＭＳ Ｐゴシック" charset="-128"/>
          <a:cs typeface="ＭＳ Ｐゴシック" charset="-128"/>
        </a:defRPr>
      </a:lvl3pPr>
      <a:lvl4pPr algn="l" rtl="0" eaLnBrk="0" fontAlgn="base" hangingPunct="0">
        <a:spcBef>
          <a:spcPct val="0"/>
        </a:spcBef>
        <a:spcAft>
          <a:spcPct val="0"/>
        </a:spcAft>
        <a:defRPr sz="2800" b="1">
          <a:solidFill>
            <a:schemeClr val="tx2"/>
          </a:solidFill>
          <a:latin typeface="Trebuchet MS" charset="0"/>
          <a:ea typeface="ＭＳ Ｐゴシック" charset="-128"/>
          <a:cs typeface="ＭＳ Ｐゴシック" charset="-128"/>
        </a:defRPr>
      </a:lvl4pPr>
      <a:lvl5pPr algn="l" rtl="0" eaLnBrk="0" fontAlgn="base" hangingPunct="0">
        <a:spcBef>
          <a:spcPct val="0"/>
        </a:spcBef>
        <a:spcAft>
          <a:spcPct val="0"/>
        </a:spcAft>
        <a:defRPr sz="2800" b="1">
          <a:solidFill>
            <a:schemeClr val="tx2"/>
          </a:solidFill>
          <a:latin typeface="Trebuchet MS" charset="0"/>
          <a:ea typeface="ＭＳ Ｐゴシック" charset="-128"/>
          <a:cs typeface="ＭＳ Ｐゴシック" charset="-128"/>
        </a:defRPr>
      </a:lvl5pPr>
      <a:lvl6pPr marL="457200" algn="l" rtl="0" fontAlgn="base">
        <a:spcBef>
          <a:spcPct val="0"/>
        </a:spcBef>
        <a:spcAft>
          <a:spcPct val="0"/>
        </a:spcAft>
        <a:defRPr sz="2800" b="1">
          <a:solidFill>
            <a:schemeClr val="tx2"/>
          </a:solidFill>
          <a:latin typeface="Trebuchet MS" charset="0"/>
        </a:defRPr>
      </a:lvl6pPr>
      <a:lvl7pPr marL="914400" algn="l" rtl="0" fontAlgn="base">
        <a:spcBef>
          <a:spcPct val="0"/>
        </a:spcBef>
        <a:spcAft>
          <a:spcPct val="0"/>
        </a:spcAft>
        <a:defRPr sz="2800" b="1">
          <a:solidFill>
            <a:schemeClr val="tx2"/>
          </a:solidFill>
          <a:latin typeface="Trebuchet MS" charset="0"/>
        </a:defRPr>
      </a:lvl7pPr>
      <a:lvl8pPr marL="1371600" algn="l" rtl="0" fontAlgn="base">
        <a:spcBef>
          <a:spcPct val="0"/>
        </a:spcBef>
        <a:spcAft>
          <a:spcPct val="0"/>
        </a:spcAft>
        <a:defRPr sz="2800" b="1">
          <a:solidFill>
            <a:schemeClr val="tx2"/>
          </a:solidFill>
          <a:latin typeface="Trebuchet MS" charset="0"/>
        </a:defRPr>
      </a:lvl8pPr>
      <a:lvl9pPr marL="1828800" algn="l" rtl="0" fontAlgn="base">
        <a:spcBef>
          <a:spcPct val="0"/>
        </a:spcBef>
        <a:spcAft>
          <a:spcPct val="0"/>
        </a:spcAft>
        <a:defRPr sz="2800" b="1">
          <a:solidFill>
            <a:schemeClr val="tx2"/>
          </a:solidFill>
          <a:latin typeface="Trebuchet MS" charset="0"/>
        </a:defRPr>
      </a:lvl9pPr>
    </p:titleStyle>
    <p:bodyStyle>
      <a:lvl1pPr marL="342900" indent="-342900" algn="l" rtl="0" eaLnBrk="0" fontAlgn="base" hangingPunct="0">
        <a:spcBef>
          <a:spcPct val="20000"/>
        </a:spcBef>
        <a:spcAft>
          <a:spcPct val="0"/>
        </a:spcAft>
        <a:buClr>
          <a:srgbClr val="1F497D"/>
        </a:buClr>
        <a:buFont typeface="Wingdings" charset="2"/>
        <a:buChar char="§"/>
        <a:defRPr sz="2000">
          <a:solidFill>
            <a:srgbClr val="1B1B1B"/>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1F497D"/>
        </a:buClr>
        <a:buChar char="–"/>
        <a:defRPr>
          <a:solidFill>
            <a:srgbClr val="2C2C2C"/>
          </a:solidFill>
          <a:latin typeface="+mn-lt"/>
          <a:ea typeface="ＭＳ Ｐゴシック" charset="-128"/>
        </a:defRPr>
      </a:lvl2pPr>
      <a:lvl3pPr marL="1143000" indent="-228600" algn="l" rtl="0" eaLnBrk="0" fontAlgn="base" hangingPunct="0">
        <a:spcBef>
          <a:spcPct val="20000"/>
        </a:spcBef>
        <a:spcAft>
          <a:spcPct val="0"/>
        </a:spcAft>
        <a:buClr>
          <a:srgbClr val="1F497D"/>
        </a:buClr>
        <a:buChar char="•"/>
        <a:defRPr sz="1600">
          <a:solidFill>
            <a:srgbClr val="1B1B1B"/>
          </a:solidFill>
          <a:latin typeface="+mn-lt"/>
          <a:ea typeface="ＭＳ Ｐゴシック" charset="-128"/>
        </a:defRPr>
      </a:lvl3pPr>
      <a:lvl4pPr marL="1600200" indent="-228600" algn="l" rtl="0" eaLnBrk="0" fontAlgn="base" hangingPunct="0">
        <a:spcBef>
          <a:spcPct val="20000"/>
        </a:spcBef>
        <a:spcAft>
          <a:spcPct val="0"/>
        </a:spcAft>
        <a:buClr>
          <a:srgbClr val="1F497D"/>
        </a:buClr>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rgbClr val="1F497D"/>
        </a:buClr>
        <a:buFont typeface="Arial" charset="0"/>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1F497D"/>
        </a:buClr>
        <a:buFont typeface="Arial" charset="0"/>
        <a:buChar char="»"/>
        <a:defRPr sz="1400">
          <a:solidFill>
            <a:schemeClr val="tx1"/>
          </a:solidFill>
          <a:latin typeface="+mn-lt"/>
          <a:ea typeface="ＭＳ Ｐゴシック" charset="-128"/>
        </a:defRPr>
      </a:lvl6pPr>
      <a:lvl7pPr marL="2971800" indent="-228600" algn="l" rtl="0" fontAlgn="base">
        <a:spcBef>
          <a:spcPct val="20000"/>
        </a:spcBef>
        <a:spcAft>
          <a:spcPct val="0"/>
        </a:spcAft>
        <a:buClr>
          <a:srgbClr val="1F497D"/>
        </a:buClr>
        <a:buFont typeface="Arial" charset="0"/>
        <a:buChar char="»"/>
        <a:defRPr sz="1400">
          <a:solidFill>
            <a:schemeClr val="tx1"/>
          </a:solidFill>
          <a:latin typeface="+mn-lt"/>
          <a:ea typeface="ＭＳ Ｐゴシック" charset="-128"/>
        </a:defRPr>
      </a:lvl7pPr>
      <a:lvl8pPr marL="3429000" indent="-228600" algn="l" rtl="0" fontAlgn="base">
        <a:spcBef>
          <a:spcPct val="20000"/>
        </a:spcBef>
        <a:spcAft>
          <a:spcPct val="0"/>
        </a:spcAft>
        <a:buClr>
          <a:srgbClr val="1F497D"/>
        </a:buClr>
        <a:buFont typeface="Arial" charset="0"/>
        <a:buChar char="»"/>
        <a:defRPr sz="1400">
          <a:solidFill>
            <a:schemeClr val="tx1"/>
          </a:solidFill>
          <a:latin typeface="+mn-lt"/>
          <a:ea typeface="ＭＳ Ｐゴシック" charset="-128"/>
        </a:defRPr>
      </a:lvl8pPr>
      <a:lvl9pPr marL="3886200" indent="-228600" algn="l" rtl="0" fontAlgn="base">
        <a:spcBef>
          <a:spcPct val="20000"/>
        </a:spcBef>
        <a:spcAft>
          <a:spcPct val="0"/>
        </a:spcAft>
        <a:buClr>
          <a:srgbClr val="1F497D"/>
        </a:buClr>
        <a:buFont typeface="Arial" charset="0"/>
        <a:buChar char="»"/>
        <a:defRPr sz="14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5" descr="slide footer_blue_646.jpg"/>
          <p:cNvPicPr>
            <a:picLocks noChangeAspect="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0" y="6311545"/>
            <a:ext cx="9144000" cy="530225"/>
          </a:xfrm>
          <a:prstGeom prst="rect">
            <a:avLst/>
          </a:prstGeom>
          <a:noFill/>
          <a:ln w="9525">
            <a:noFill/>
            <a:miter lim="800000"/>
            <a:headEnd/>
            <a:tailEnd/>
          </a:ln>
        </p:spPr>
      </p:pic>
      <p:sp>
        <p:nvSpPr>
          <p:cNvPr id="1027" name="Rectangle 3"/>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1028" name="Rectangle 4"/>
          <p:cNvSpPr>
            <a:spLocks noGrp="1" noChangeArrowheads="1"/>
          </p:cNvSpPr>
          <p:nvPr>
            <p:ph type="body" idx="1"/>
          </p:nvPr>
        </p:nvSpPr>
        <p:spPr bwMode="auto">
          <a:xfrm>
            <a:off x="457200" y="12954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32" name="Picture 7" descr="slide header_646.jpg"/>
          <p:cNvPicPr>
            <a:picLocks noChangeAspect="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0" y="0"/>
            <a:ext cx="9144000" cy="155575"/>
          </a:xfrm>
          <a:prstGeom prst="rect">
            <a:avLst/>
          </a:prstGeom>
          <a:noFill/>
          <a:ln w="9525">
            <a:noFill/>
            <a:miter lim="800000"/>
            <a:headEnd/>
            <a:tailEnd/>
          </a:ln>
        </p:spPr>
      </p:pic>
      <p:sp>
        <p:nvSpPr>
          <p:cNvPr id="9" name="TextBox 8"/>
          <p:cNvSpPr txBox="1"/>
          <p:nvPr userDrawn="1"/>
        </p:nvSpPr>
        <p:spPr>
          <a:xfrm>
            <a:off x="3041917" y="6536416"/>
            <a:ext cx="3048000" cy="307777"/>
          </a:xfrm>
          <a:prstGeom prst="rect">
            <a:avLst/>
          </a:prstGeom>
          <a:noFill/>
        </p:spPr>
        <p:txBody>
          <a:bodyPr wrap="square" rtlCol="0">
            <a:spAutoFit/>
          </a:bodyPr>
          <a:lstStyle/>
          <a:p>
            <a:pPr algn="ctr" fontAlgn="auto">
              <a:spcBef>
                <a:spcPts val="0"/>
              </a:spcBef>
              <a:spcAft>
                <a:spcPts val="0"/>
              </a:spcAft>
            </a:pPr>
            <a:r>
              <a:rPr lang="en-US" sz="1400" dirty="0" smtClean="0">
                <a:solidFill>
                  <a:srgbClr val="1F497D"/>
                </a:solidFill>
                <a:latin typeface="Calibri"/>
                <a:ea typeface="+mn-ea"/>
                <a:cs typeface="+mn-cs"/>
              </a:rPr>
              <a:t>http://swift-</a:t>
            </a:r>
            <a:r>
              <a:rPr lang="en-US" sz="1400" dirty="0" err="1" smtClean="0">
                <a:solidFill>
                  <a:srgbClr val="1F497D"/>
                </a:solidFill>
                <a:latin typeface="Calibri"/>
                <a:ea typeface="+mn-ea"/>
                <a:cs typeface="+mn-cs"/>
              </a:rPr>
              <a:t>lang.org</a:t>
            </a:r>
            <a:endParaRPr lang="en-US" sz="1400" dirty="0">
              <a:solidFill>
                <a:srgbClr val="1F497D"/>
              </a:solidFill>
              <a:latin typeface="Calibri"/>
              <a:ea typeface="+mn-ea"/>
              <a:cs typeface="+mn-cs"/>
            </a:endParaRPr>
          </a:p>
        </p:txBody>
      </p:sp>
      <p:sp>
        <p:nvSpPr>
          <p:cNvPr id="11" name="Rectangle 7"/>
          <p:cNvSpPr txBox="1">
            <a:spLocks noChangeArrowheads="1"/>
          </p:cNvSpPr>
          <p:nvPr userDrawn="1"/>
        </p:nvSpPr>
        <p:spPr bwMode="auto">
          <a:xfrm>
            <a:off x="8199020" y="6573938"/>
            <a:ext cx="454186" cy="22242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r" defTabSz="457200" rtl="0" eaLnBrk="1" latinLnBrk="0" hangingPunct="1">
              <a:defRPr sz="9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8BEE434E-B384-A245-84B1-C534A8D54264}" type="slidenum">
              <a:rPr lang="en-US" smtClean="0">
                <a:solidFill>
                  <a:srgbClr val="1F497D"/>
                </a:solidFill>
                <a:latin typeface="Calibri"/>
              </a:rPr>
              <a:pPr fontAlgn="auto">
                <a:spcBef>
                  <a:spcPts val="0"/>
                </a:spcBef>
                <a:spcAft>
                  <a:spcPts val="0"/>
                </a:spcAft>
                <a:defRPr/>
              </a:pPr>
              <a:t>‹#›</a:t>
            </a:fld>
            <a:endParaRPr lang="en-US">
              <a:solidFill>
                <a:srgbClr val="1F497D"/>
              </a:solidFill>
              <a:latin typeface="Calibri"/>
            </a:endParaRPr>
          </a:p>
        </p:txBody>
      </p:sp>
      <p:sp>
        <p:nvSpPr>
          <p:cNvPr id="12" name="Rectangle 7"/>
          <p:cNvSpPr txBox="1">
            <a:spLocks noChangeArrowheads="1"/>
          </p:cNvSpPr>
          <p:nvPr userDrawn="1"/>
        </p:nvSpPr>
        <p:spPr bwMode="auto">
          <a:xfrm>
            <a:off x="8199020" y="6573938"/>
            <a:ext cx="454186" cy="22242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r" defTabSz="457200" rtl="0" eaLnBrk="1" latinLnBrk="0" hangingPunct="1">
              <a:defRPr sz="9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8BEE434E-B384-A245-84B1-C534A8D54264}" type="slidenum">
              <a:rPr lang="en-US" smtClean="0">
                <a:solidFill>
                  <a:srgbClr val="1F497D"/>
                </a:solidFill>
                <a:latin typeface="Calibri"/>
              </a:rPr>
              <a:pPr fontAlgn="auto">
                <a:spcBef>
                  <a:spcPts val="0"/>
                </a:spcBef>
                <a:spcAft>
                  <a:spcPts val="0"/>
                </a:spcAft>
                <a:defRPr/>
              </a:pPr>
              <a:t>‹#›</a:t>
            </a:fld>
            <a:endParaRPr lang="en-US" dirty="0">
              <a:solidFill>
                <a:srgbClr val="1F497D"/>
              </a:solidFill>
              <a:latin typeface="Calibri"/>
            </a:endParaRPr>
          </a:p>
        </p:txBody>
      </p:sp>
      <p:pic>
        <p:nvPicPr>
          <p:cNvPr id="13" name="Picture 12"/>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8693976" y="6481999"/>
            <a:ext cx="383196" cy="353720"/>
          </a:xfrm>
          <a:prstGeom prst="rect">
            <a:avLst/>
          </a:prstGeom>
        </p:spPr>
      </p:pic>
    </p:spTree>
    <p:extLst>
      <p:ext uri="{BB962C8B-B14F-4D97-AF65-F5344CB8AC3E}">
        <p14:creationId xmlns:p14="http://schemas.microsoft.com/office/powerpoint/2010/main" val="593271818"/>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Lst>
  <p:hf hdr="0" dt="0"/>
  <p:txStyles>
    <p:titleStyle>
      <a:lvl1pPr algn="l" rtl="0" eaLnBrk="0" fontAlgn="base" hangingPunct="0">
        <a:spcBef>
          <a:spcPct val="0"/>
        </a:spcBef>
        <a:spcAft>
          <a:spcPct val="0"/>
        </a:spcAft>
        <a:defRPr sz="28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2800" b="1">
          <a:solidFill>
            <a:schemeClr val="tx2"/>
          </a:solidFill>
          <a:latin typeface="Trebuchet MS" charset="0"/>
          <a:ea typeface="ＭＳ Ｐゴシック" charset="-128"/>
          <a:cs typeface="ＭＳ Ｐゴシック" charset="-128"/>
        </a:defRPr>
      </a:lvl2pPr>
      <a:lvl3pPr algn="l" rtl="0" eaLnBrk="0" fontAlgn="base" hangingPunct="0">
        <a:spcBef>
          <a:spcPct val="0"/>
        </a:spcBef>
        <a:spcAft>
          <a:spcPct val="0"/>
        </a:spcAft>
        <a:defRPr sz="2800" b="1">
          <a:solidFill>
            <a:schemeClr val="tx2"/>
          </a:solidFill>
          <a:latin typeface="Trebuchet MS" charset="0"/>
          <a:ea typeface="ＭＳ Ｐゴシック" charset="-128"/>
          <a:cs typeface="ＭＳ Ｐゴシック" charset="-128"/>
        </a:defRPr>
      </a:lvl3pPr>
      <a:lvl4pPr algn="l" rtl="0" eaLnBrk="0" fontAlgn="base" hangingPunct="0">
        <a:spcBef>
          <a:spcPct val="0"/>
        </a:spcBef>
        <a:spcAft>
          <a:spcPct val="0"/>
        </a:spcAft>
        <a:defRPr sz="2800" b="1">
          <a:solidFill>
            <a:schemeClr val="tx2"/>
          </a:solidFill>
          <a:latin typeface="Trebuchet MS" charset="0"/>
          <a:ea typeface="ＭＳ Ｐゴシック" charset="-128"/>
          <a:cs typeface="ＭＳ Ｐゴシック" charset="-128"/>
        </a:defRPr>
      </a:lvl4pPr>
      <a:lvl5pPr algn="l" rtl="0" eaLnBrk="0" fontAlgn="base" hangingPunct="0">
        <a:spcBef>
          <a:spcPct val="0"/>
        </a:spcBef>
        <a:spcAft>
          <a:spcPct val="0"/>
        </a:spcAft>
        <a:defRPr sz="2800" b="1">
          <a:solidFill>
            <a:schemeClr val="tx2"/>
          </a:solidFill>
          <a:latin typeface="Trebuchet MS" charset="0"/>
          <a:ea typeface="ＭＳ Ｐゴシック" charset="-128"/>
          <a:cs typeface="ＭＳ Ｐゴシック" charset="-128"/>
        </a:defRPr>
      </a:lvl5pPr>
      <a:lvl6pPr marL="457200" algn="l" rtl="0" fontAlgn="base">
        <a:spcBef>
          <a:spcPct val="0"/>
        </a:spcBef>
        <a:spcAft>
          <a:spcPct val="0"/>
        </a:spcAft>
        <a:defRPr sz="2800" b="1">
          <a:solidFill>
            <a:schemeClr val="tx2"/>
          </a:solidFill>
          <a:latin typeface="Trebuchet MS" charset="0"/>
        </a:defRPr>
      </a:lvl6pPr>
      <a:lvl7pPr marL="914400" algn="l" rtl="0" fontAlgn="base">
        <a:spcBef>
          <a:spcPct val="0"/>
        </a:spcBef>
        <a:spcAft>
          <a:spcPct val="0"/>
        </a:spcAft>
        <a:defRPr sz="2800" b="1">
          <a:solidFill>
            <a:schemeClr val="tx2"/>
          </a:solidFill>
          <a:latin typeface="Trebuchet MS" charset="0"/>
        </a:defRPr>
      </a:lvl7pPr>
      <a:lvl8pPr marL="1371600" algn="l" rtl="0" fontAlgn="base">
        <a:spcBef>
          <a:spcPct val="0"/>
        </a:spcBef>
        <a:spcAft>
          <a:spcPct val="0"/>
        </a:spcAft>
        <a:defRPr sz="2800" b="1">
          <a:solidFill>
            <a:schemeClr val="tx2"/>
          </a:solidFill>
          <a:latin typeface="Trebuchet MS" charset="0"/>
        </a:defRPr>
      </a:lvl8pPr>
      <a:lvl9pPr marL="1828800" algn="l" rtl="0" fontAlgn="base">
        <a:spcBef>
          <a:spcPct val="0"/>
        </a:spcBef>
        <a:spcAft>
          <a:spcPct val="0"/>
        </a:spcAft>
        <a:defRPr sz="2800" b="1">
          <a:solidFill>
            <a:schemeClr val="tx2"/>
          </a:solidFill>
          <a:latin typeface="Trebuchet MS" charset="0"/>
        </a:defRPr>
      </a:lvl9pPr>
    </p:titleStyle>
    <p:bodyStyle>
      <a:lvl1pPr marL="342900" indent="-342900" algn="l" rtl="0" eaLnBrk="0" fontAlgn="base" hangingPunct="0">
        <a:spcBef>
          <a:spcPct val="20000"/>
        </a:spcBef>
        <a:spcAft>
          <a:spcPct val="0"/>
        </a:spcAft>
        <a:buClr>
          <a:srgbClr val="1F497D"/>
        </a:buClr>
        <a:buFont typeface="Wingdings" charset="2"/>
        <a:buChar char="§"/>
        <a:defRPr sz="2000">
          <a:solidFill>
            <a:srgbClr val="1B1B1B"/>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1F497D"/>
        </a:buClr>
        <a:buChar char="–"/>
        <a:defRPr>
          <a:solidFill>
            <a:srgbClr val="2C2C2C"/>
          </a:solidFill>
          <a:latin typeface="+mn-lt"/>
          <a:ea typeface="ＭＳ Ｐゴシック" charset="-128"/>
        </a:defRPr>
      </a:lvl2pPr>
      <a:lvl3pPr marL="1143000" indent="-228600" algn="l" rtl="0" eaLnBrk="0" fontAlgn="base" hangingPunct="0">
        <a:spcBef>
          <a:spcPct val="20000"/>
        </a:spcBef>
        <a:spcAft>
          <a:spcPct val="0"/>
        </a:spcAft>
        <a:buClr>
          <a:srgbClr val="1F497D"/>
        </a:buClr>
        <a:buChar char="•"/>
        <a:defRPr sz="1600">
          <a:solidFill>
            <a:srgbClr val="1B1B1B"/>
          </a:solidFill>
          <a:latin typeface="+mn-lt"/>
          <a:ea typeface="ＭＳ Ｐゴシック" charset="-128"/>
        </a:defRPr>
      </a:lvl3pPr>
      <a:lvl4pPr marL="1600200" indent="-228600" algn="l" rtl="0" eaLnBrk="0" fontAlgn="base" hangingPunct="0">
        <a:spcBef>
          <a:spcPct val="20000"/>
        </a:spcBef>
        <a:spcAft>
          <a:spcPct val="0"/>
        </a:spcAft>
        <a:buClr>
          <a:srgbClr val="1F497D"/>
        </a:buClr>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rgbClr val="1F497D"/>
        </a:buClr>
        <a:buFont typeface="Arial" charset="0"/>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1F497D"/>
        </a:buClr>
        <a:buFont typeface="Arial" charset="0"/>
        <a:buChar char="»"/>
        <a:defRPr sz="1400">
          <a:solidFill>
            <a:schemeClr val="tx1"/>
          </a:solidFill>
          <a:latin typeface="+mn-lt"/>
          <a:ea typeface="ＭＳ Ｐゴシック" charset="-128"/>
        </a:defRPr>
      </a:lvl6pPr>
      <a:lvl7pPr marL="2971800" indent="-228600" algn="l" rtl="0" fontAlgn="base">
        <a:spcBef>
          <a:spcPct val="20000"/>
        </a:spcBef>
        <a:spcAft>
          <a:spcPct val="0"/>
        </a:spcAft>
        <a:buClr>
          <a:srgbClr val="1F497D"/>
        </a:buClr>
        <a:buFont typeface="Arial" charset="0"/>
        <a:buChar char="»"/>
        <a:defRPr sz="1400">
          <a:solidFill>
            <a:schemeClr val="tx1"/>
          </a:solidFill>
          <a:latin typeface="+mn-lt"/>
          <a:ea typeface="ＭＳ Ｐゴシック" charset="-128"/>
        </a:defRPr>
      </a:lvl7pPr>
      <a:lvl8pPr marL="3429000" indent="-228600" algn="l" rtl="0" fontAlgn="base">
        <a:spcBef>
          <a:spcPct val="20000"/>
        </a:spcBef>
        <a:spcAft>
          <a:spcPct val="0"/>
        </a:spcAft>
        <a:buClr>
          <a:srgbClr val="1F497D"/>
        </a:buClr>
        <a:buFont typeface="Arial" charset="0"/>
        <a:buChar char="»"/>
        <a:defRPr sz="1400">
          <a:solidFill>
            <a:schemeClr val="tx1"/>
          </a:solidFill>
          <a:latin typeface="+mn-lt"/>
          <a:ea typeface="ＭＳ Ｐゴシック" charset="-128"/>
        </a:defRPr>
      </a:lvl8pPr>
      <a:lvl9pPr marL="3886200" indent="-228600" algn="l" rtl="0" fontAlgn="base">
        <a:spcBef>
          <a:spcPct val="20000"/>
        </a:spcBef>
        <a:spcAft>
          <a:spcPct val="0"/>
        </a:spcAft>
        <a:buClr>
          <a:srgbClr val="1F497D"/>
        </a:buClr>
        <a:buFont typeface="Arial" charset="0"/>
        <a:buChar char="»"/>
        <a:defRPr sz="14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5" descr="slide footer_blue_646.jpg"/>
          <p:cNvPicPr>
            <a:picLocks noChangeAspect="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0" y="6311545"/>
            <a:ext cx="9144000" cy="530225"/>
          </a:xfrm>
          <a:prstGeom prst="rect">
            <a:avLst/>
          </a:prstGeom>
          <a:noFill/>
          <a:ln w="9525">
            <a:noFill/>
            <a:miter lim="800000"/>
            <a:headEnd/>
            <a:tailEnd/>
          </a:ln>
        </p:spPr>
      </p:pic>
      <p:sp>
        <p:nvSpPr>
          <p:cNvPr id="1027" name="Rectangle 3"/>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1028" name="Rectangle 4"/>
          <p:cNvSpPr>
            <a:spLocks noGrp="1" noChangeArrowheads="1"/>
          </p:cNvSpPr>
          <p:nvPr>
            <p:ph type="body" idx="1"/>
          </p:nvPr>
        </p:nvSpPr>
        <p:spPr bwMode="auto">
          <a:xfrm>
            <a:off x="457200" y="12954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32" name="Picture 7" descr="slide header_646.jpg"/>
          <p:cNvPicPr>
            <a:picLocks noChangeAspect="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0" y="0"/>
            <a:ext cx="9144000" cy="155575"/>
          </a:xfrm>
          <a:prstGeom prst="rect">
            <a:avLst/>
          </a:prstGeom>
          <a:noFill/>
          <a:ln w="9525">
            <a:noFill/>
            <a:miter lim="800000"/>
            <a:headEnd/>
            <a:tailEnd/>
          </a:ln>
        </p:spPr>
      </p:pic>
      <p:sp>
        <p:nvSpPr>
          <p:cNvPr id="9" name="TextBox 8"/>
          <p:cNvSpPr txBox="1"/>
          <p:nvPr userDrawn="1"/>
        </p:nvSpPr>
        <p:spPr>
          <a:xfrm>
            <a:off x="3041917" y="6536416"/>
            <a:ext cx="3048000" cy="307777"/>
          </a:xfrm>
          <a:prstGeom prst="rect">
            <a:avLst/>
          </a:prstGeom>
          <a:noFill/>
        </p:spPr>
        <p:txBody>
          <a:bodyPr wrap="square" rtlCol="0">
            <a:spAutoFit/>
          </a:bodyPr>
          <a:lstStyle/>
          <a:p>
            <a:pPr algn="ctr" fontAlgn="auto">
              <a:spcBef>
                <a:spcPts val="0"/>
              </a:spcBef>
              <a:spcAft>
                <a:spcPts val="0"/>
              </a:spcAft>
            </a:pPr>
            <a:r>
              <a:rPr lang="en-US" sz="1400" dirty="0" smtClean="0">
                <a:solidFill>
                  <a:srgbClr val="1F497D"/>
                </a:solidFill>
                <a:latin typeface="Calibri"/>
                <a:ea typeface="+mn-ea"/>
                <a:cs typeface="+mn-cs"/>
              </a:rPr>
              <a:t>http://swift-</a:t>
            </a:r>
            <a:r>
              <a:rPr lang="en-US" sz="1400" dirty="0" err="1" smtClean="0">
                <a:solidFill>
                  <a:srgbClr val="1F497D"/>
                </a:solidFill>
                <a:latin typeface="Calibri"/>
                <a:ea typeface="+mn-ea"/>
                <a:cs typeface="+mn-cs"/>
              </a:rPr>
              <a:t>lang.org</a:t>
            </a:r>
            <a:endParaRPr lang="en-US" sz="1400" dirty="0">
              <a:solidFill>
                <a:srgbClr val="1F497D"/>
              </a:solidFill>
              <a:latin typeface="Calibri"/>
              <a:ea typeface="+mn-ea"/>
              <a:cs typeface="+mn-cs"/>
            </a:endParaRPr>
          </a:p>
        </p:txBody>
      </p:sp>
      <p:sp>
        <p:nvSpPr>
          <p:cNvPr id="11" name="Rectangle 7"/>
          <p:cNvSpPr txBox="1">
            <a:spLocks noChangeArrowheads="1"/>
          </p:cNvSpPr>
          <p:nvPr userDrawn="1"/>
        </p:nvSpPr>
        <p:spPr bwMode="auto">
          <a:xfrm>
            <a:off x="8199020" y="6573938"/>
            <a:ext cx="454186" cy="22242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r" defTabSz="457200" rtl="0" eaLnBrk="1" latinLnBrk="0" hangingPunct="1">
              <a:defRPr sz="9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8BEE434E-B384-A245-84B1-C534A8D54264}" type="slidenum">
              <a:rPr lang="en-US" smtClean="0">
                <a:solidFill>
                  <a:srgbClr val="1F497D"/>
                </a:solidFill>
                <a:latin typeface="Calibri"/>
              </a:rPr>
              <a:pPr fontAlgn="auto">
                <a:spcBef>
                  <a:spcPts val="0"/>
                </a:spcBef>
                <a:spcAft>
                  <a:spcPts val="0"/>
                </a:spcAft>
                <a:defRPr/>
              </a:pPr>
              <a:t>‹#›</a:t>
            </a:fld>
            <a:endParaRPr lang="en-US">
              <a:solidFill>
                <a:srgbClr val="1F497D"/>
              </a:solidFill>
              <a:latin typeface="Calibri"/>
            </a:endParaRPr>
          </a:p>
        </p:txBody>
      </p:sp>
      <p:sp>
        <p:nvSpPr>
          <p:cNvPr id="12" name="Rectangle 7"/>
          <p:cNvSpPr txBox="1">
            <a:spLocks noChangeArrowheads="1"/>
          </p:cNvSpPr>
          <p:nvPr userDrawn="1"/>
        </p:nvSpPr>
        <p:spPr bwMode="auto">
          <a:xfrm>
            <a:off x="8199020" y="6573938"/>
            <a:ext cx="454186" cy="22242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r" defTabSz="457200" rtl="0" eaLnBrk="1" latinLnBrk="0" hangingPunct="1">
              <a:defRPr sz="9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8BEE434E-B384-A245-84B1-C534A8D54264}" type="slidenum">
              <a:rPr lang="en-US" smtClean="0">
                <a:solidFill>
                  <a:srgbClr val="1F497D"/>
                </a:solidFill>
                <a:latin typeface="Calibri"/>
              </a:rPr>
              <a:pPr fontAlgn="auto">
                <a:spcBef>
                  <a:spcPts val="0"/>
                </a:spcBef>
                <a:spcAft>
                  <a:spcPts val="0"/>
                </a:spcAft>
                <a:defRPr/>
              </a:pPr>
              <a:t>‹#›</a:t>
            </a:fld>
            <a:endParaRPr lang="en-US" dirty="0">
              <a:solidFill>
                <a:srgbClr val="1F497D"/>
              </a:solidFill>
              <a:latin typeface="Calibri"/>
            </a:endParaRPr>
          </a:p>
        </p:txBody>
      </p:sp>
      <p:pic>
        <p:nvPicPr>
          <p:cNvPr id="13" name="Picture 12"/>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8693976" y="6481999"/>
            <a:ext cx="383196" cy="353720"/>
          </a:xfrm>
          <a:prstGeom prst="rect">
            <a:avLst/>
          </a:prstGeom>
        </p:spPr>
      </p:pic>
    </p:spTree>
    <p:extLst>
      <p:ext uri="{BB962C8B-B14F-4D97-AF65-F5344CB8AC3E}">
        <p14:creationId xmlns:p14="http://schemas.microsoft.com/office/powerpoint/2010/main" val="2898120724"/>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 id="2147484029" r:id="rId12"/>
    <p:sldLayoutId id="2147484030" r:id="rId13"/>
    <p:sldLayoutId id="2147484031" r:id="rId14"/>
    <p:sldLayoutId id="2147484032" r:id="rId15"/>
    <p:sldLayoutId id="2147484033" r:id="rId16"/>
  </p:sldLayoutIdLst>
  <p:hf hdr="0" dt="0"/>
  <p:txStyles>
    <p:titleStyle>
      <a:lvl1pPr algn="l" rtl="0" eaLnBrk="0" fontAlgn="base" hangingPunct="0">
        <a:spcBef>
          <a:spcPct val="0"/>
        </a:spcBef>
        <a:spcAft>
          <a:spcPct val="0"/>
        </a:spcAft>
        <a:defRPr sz="28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2800" b="1">
          <a:solidFill>
            <a:schemeClr val="tx2"/>
          </a:solidFill>
          <a:latin typeface="Trebuchet MS" charset="0"/>
          <a:ea typeface="ＭＳ Ｐゴシック" charset="-128"/>
          <a:cs typeface="ＭＳ Ｐゴシック" charset="-128"/>
        </a:defRPr>
      </a:lvl2pPr>
      <a:lvl3pPr algn="l" rtl="0" eaLnBrk="0" fontAlgn="base" hangingPunct="0">
        <a:spcBef>
          <a:spcPct val="0"/>
        </a:spcBef>
        <a:spcAft>
          <a:spcPct val="0"/>
        </a:spcAft>
        <a:defRPr sz="2800" b="1">
          <a:solidFill>
            <a:schemeClr val="tx2"/>
          </a:solidFill>
          <a:latin typeface="Trebuchet MS" charset="0"/>
          <a:ea typeface="ＭＳ Ｐゴシック" charset="-128"/>
          <a:cs typeface="ＭＳ Ｐゴシック" charset="-128"/>
        </a:defRPr>
      </a:lvl3pPr>
      <a:lvl4pPr algn="l" rtl="0" eaLnBrk="0" fontAlgn="base" hangingPunct="0">
        <a:spcBef>
          <a:spcPct val="0"/>
        </a:spcBef>
        <a:spcAft>
          <a:spcPct val="0"/>
        </a:spcAft>
        <a:defRPr sz="2800" b="1">
          <a:solidFill>
            <a:schemeClr val="tx2"/>
          </a:solidFill>
          <a:latin typeface="Trebuchet MS" charset="0"/>
          <a:ea typeface="ＭＳ Ｐゴシック" charset="-128"/>
          <a:cs typeface="ＭＳ Ｐゴシック" charset="-128"/>
        </a:defRPr>
      </a:lvl4pPr>
      <a:lvl5pPr algn="l" rtl="0" eaLnBrk="0" fontAlgn="base" hangingPunct="0">
        <a:spcBef>
          <a:spcPct val="0"/>
        </a:spcBef>
        <a:spcAft>
          <a:spcPct val="0"/>
        </a:spcAft>
        <a:defRPr sz="2800" b="1">
          <a:solidFill>
            <a:schemeClr val="tx2"/>
          </a:solidFill>
          <a:latin typeface="Trebuchet MS" charset="0"/>
          <a:ea typeface="ＭＳ Ｐゴシック" charset="-128"/>
          <a:cs typeface="ＭＳ Ｐゴシック" charset="-128"/>
        </a:defRPr>
      </a:lvl5pPr>
      <a:lvl6pPr marL="457200" algn="l" rtl="0" fontAlgn="base">
        <a:spcBef>
          <a:spcPct val="0"/>
        </a:spcBef>
        <a:spcAft>
          <a:spcPct val="0"/>
        </a:spcAft>
        <a:defRPr sz="2800" b="1">
          <a:solidFill>
            <a:schemeClr val="tx2"/>
          </a:solidFill>
          <a:latin typeface="Trebuchet MS" charset="0"/>
        </a:defRPr>
      </a:lvl6pPr>
      <a:lvl7pPr marL="914400" algn="l" rtl="0" fontAlgn="base">
        <a:spcBef>
          <a:spcPct val="0"/>
        </a:spcBef>
        <a:spcAft>
          <a:spcPct val="0"/>
        </a:spcAft>
        <a:defRPr sz="2800" b="1">
          <a:solidFill>
            <a:schemeClr val="tx2"/>
          </a:solidFill>
          <a:latin typeface="Trebuchet MS" charset="0"/>
        </a:defRPr>
      </a:lvl7pPr>
      <a:lvl8pPr marL="1371600" algn="l" rtl="0" fontAlgn="base">
        <a:spcBef>
          <a:spcPct val="0"/>
        </a:spcBef>
        <a:spcAft>
          <a:spcPct val="0"/>
        </a:spcAft>
        <a:defRPr sz="2800" b="1">
          <a:solidFill>
            <a:schemeClr val="tx2"/>
          </a:solidFill>
          <a:latin typeface="Trebuchet MS" charset="0"/>
        </a:defRPr>
      </a:lvl8pPr>
      <a:lvl9pPr marL="1828800" algn="l" rtl="0" fontAlgn="base">
        <a:spcBef>
          <a:spcPct val="0"/>
        </a:spcBef>
        <a:spcAft>
          <a:spcPct val="0"/>
        </a:spcAft>
        <a:defRPr sz="2800" b="1">
          <a:solidFill>
            <a:schemeClr val="tx2"/>
          </a:solidFill>
          <a:latin typeface="Trebuchet MS" charset="0"/>
        </a:defRPr>
      </a:lvl9pPr>
    </p:titleStyle>
    <p:bodyStyle>
      <a:lvl1pPr marL="342900" indent="-342900" algn="l" rtl="0" eaLnBrk="0" fontAlgn="base" hangingPunct="0">
        <a:spcBef>
          <a:spcPct val="20000"/>
        </a:spcBef>
        <a:spcAft>
          <a:spcPct val="0"/>
        </a:spcAft>
        <a:buClr>
          <a:srgbClr val="1F497D"/>
        </a:buClr>
        <a:buFont typeface="Wingdings" charset="2"/>
        <a:buChar char="§"/>
        <a:defRPr sz="2000">
          <a:solidFill>
            <a:srgbClr val="1B1B1B"/>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1F497D"/>
        </a:buClr>
        <a:buChar char="–"/>
        <a:defRPr>
          <a:solidFill>
            <a:srgbClr val="2C2C2C"/>
          </a:solidFill>
          <a:latin typeface="+mn-lt"/>
          <a:ea typeface="ＭＳ Ｐゴシック" charset="-128"/>
        </a:defRPr>
      </a:lvl2pPr>
      <a:lvl3pPr marL="1143000" indent="-228600" algn="l" rtl="0" eaLnBrk="0" fontAlgn="base" hangingPunct="0">
        <a:spcBef>
          <a:spcPct val="20000"/>
        </a:spcBef>
        <a:spcAft>
          <a:spcPct val="0"/>
        </a:spcAft>
        <a:buClr>
          <a:srgbClr val="1F497D"/>
        </a:buClr>
        <a:buChar char="•"/>
        <a:defRPr sz="1600">
          <a:solidFill>
            <a:srgbClr val="1B1B1B"/>
          </a:solidFill>
          <a:latin typeface="+mn-lt"/>
          <a:ea typeface="ＭＳ Ｐゴシック" charset="-128"/>
        </a:defRPr>
      </a:lvl3pPr>
      <a:lvl4pPr marL="1600200" indent="-228600" algn="l" rtl="0" eaLnBrk="0" fontAlgn="base" hangingPunct="0">
        <a:spcBef>
          <a:spcPct val="20000"/>
        </a:spcBef>
        <a:spcAft>
          <a:spcPct val="0"/>
        </a:spcAft>
        <a:buClr>
          <a:srgbClr val="1F497D"/>
        </a:buClr>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rgbClr val="1F497D"/>
        </a:buClr>
        <a:buFont typeface="Arial" charset="0"/>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1F497D"/>
        </a:buClr>
        <a:buFont typeface="Arial" charset="0"/>
        <a:buChar char="»"/>
        <a:defRPr sz="1400">
          <a:solidFill>
            <a:schemeClr val="tx1"/>
          </a:solidFill>
          <a:latin typeface="+mn-lt"/>
          <a:ea typeface="ＭＳ Ｐゴシック" charset="-128"/>
        </a:defRPr>
      </a:lvl6pPr>
      <a:lvl7pPr marL="2971800" indent="-228600" algn="l" rtl="0" fontAlgn="base">
        <a:spcBef>
          <a:spcPct val="20000"/>
        </a:spcBef>
        <a:spcAft>
          <a:spcPct val="0"/>
        </a:spcAft>
        <a:buClr>
          <a:srgbClr val="1F497D"/>
        </a:buClr>
        <a:buFont typeface="Arial" charset="0"/>
        <a:buChar char="»"/>
        <a:defRPr sz="1400">
          <a:solidFill>
            <a:schemeClr val="tx1"/>
          </a:solidFill>
          <a:latin typeface="+mn-lt"/>
          <a:ea typeface="ＭＳ Ｐゴシック" charset="-128"/>
        </a:defRPr>
      </a:lvl7pPr>
      <a:lvl8pPr marL="3429000" indent="-228600" algn="l" rtl="0" fontAlgn="base">
        <a:spcBef>
          <a:spcPct val="20000"/>
        </a:spcBef>
        <a:spcAft>
          <a:spcPct val="0"/>
        </a:spcAft>
        <a:buClr>
          <a:srgbClr val="1F497D"/>
        </a:buClr>
        <a:buFont typeface="Arial" charset="0"/>
        <a:buChar char="»"/>
        <a:defRPr sz="1400">
          <a:solidFill>
            <a:schemeClr val="tx1"/>
          </a:solidFill>
          <a:latin typeface="+mn-lt"/>
          <a:ea typeface="ＭＳ Ｐゴシック" charset="-128"/>
        </a:defRPr>
      </a:lvl8pPr>
      <a:lvl9pPr marL="3886200" indent="-228600" algn="l" rtl="0" fontAlgn="base">
        <a:spcBef>
          <a:spcPct val="20000"/>
        </a:spcBef>
        <a:spcAft>
          <a:spcPct val="0"/>
        </a:spcAft>
        <a:buClr>
          <a:srgbClr val="1F497D"/>
        </a:buClr>
        <a:buFont typeface="Arial" charset="0"/>
        <a:buChar char="»"/>
        <a:defRPr sz="14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5" descr="slide footer_blue_646.jpg"/>
          <p:cNvPicPr>
            <a:picLocks noChangeAspect="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0" y="6311545"/>
            <a:ext cx="9144000" cy="530225"/>
          </a:xfrm>
          <a:prstGeom prst="rect">
            <a:avLst/>
          </a:prstGeom>
          <a:noFill/>
          <a:ln w="9525">
            <a:noFill/>
            <a:miter lim="800000"/>
            <a:headEnd/>
            <a:tailEnd/>
          </a:ln>
        </p:spPr>
      </p:pic>
      <p:sp>
        <p:nvSpPr>
          <p:cNvPr id="1027" name="Rectangle 3"/>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1028" name="Rectangle 4"/>
          <p:cNvSpPr>
            <a:spLocks noGrp="1" noChangeArrowheads="1"/>
          </p:cNvSpPr>
          <p:nvPr>
            <p:ph type="body" idx="1"/>
          </p:nvPr>
        </p:nvSpPr>
        <p:spPr bwMode="auto">
          <a:xfrm>
            <a:off x="457200" y="12954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32" name="Picture 7" descr="slide header_646.jpg"/>
          <p:cNvPicPr>
            <a:picLocks noChangeAspect="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0" y="0"/>
            <a:ext cx="9144000" cy="155575"/>
          </a:xfrm>
          <a:prstGeom prst="rect">
            <a:avLst/>
          </a:prstGeom>
          <a:noFill/>
          <a:ln w="9525">
            <a:noFill/>
            <a:miter lim="800000"/>
            <a:headEnd/>
            <a:tailEnd/>
          </a:ln>
        </p:spPr>
      </p:pic>
      <p:sp>
        <p:nvSpPr>
          <p:cNvPr id="9" name="TextBox 8"/>
          <p:cNvSpPr txBox="1"/>
          <p:nvPr userDrawn="1"/>
        </p:nvSpPr>
        <p:spPr>
          <a:xfrm>
            <a:off x="3041917" y="6536416"/>
            <a:ext cx="3048000" cy="307777"/>
          </a:xfrm>
          <a:prstGeom prst="rect">
            <a:avLst/>
          </a:prstGeom>
          <a:noFill/>
        </p:spPr>
        <p:txBody>
          <a:bodyPr wrap="square" rtlCol="0">
            <a:spAutoFit/>
          </a:bodyPr>
          <a:lstStyle/>
          <a:p>
            <a:pPr algn="ctr" fontAlgn="auto">
              <a:spcBef>
                <a:spcPts val="0"/>
              </a:spcBef>
              <a:spcAft>
                <a:spcPts val="0"/>
              </a:spcAft>
            </a:pPr>
            <a:r>
              <a:rPr lang="en-US" sz="1400" dirty="0" smtClean="0">
                <a:solidFill>
                  <a:srgbClr val="1F497D"/>
                </a:solidFill>
                <a:latin typeface="Calibri"/>
                <a:ea typeface="+mn-ea"/>
                <a:cs typeface="+mn-cs"/>
              </a:rPr>
              <a:t>http://swift-</a:t>
            </a:r>
            <a:r>
              <a:rPr lang="en-US" sz="1400" dirty="0" err="1" smtClean="0">
                <a:solidFill>
                  <a:srgbClr val="1F497D"/>
                </a:solidFill>
                <a:latin typeface="Calibri"/>
                <a:ea typeface="+mn-ea"/>
                <a:cs typeface="+mn-cs"/>
              </a:rPr>
              <a:t>lang.org</a:t>
            </a:r>
            <a:endParaRPr lang="en-US" sz="1400" dirty="0">
              <a:solidFill>
                <a:srgbClr val="1F497D"/>
              </a:solidFill>
              <a:latin typeface="Calibri"/>
              <a:ea typeface="+mn-ea"/>
              <a:cs typeface="+mn-cs"/>
            </a:endParaRPr>
          </a:p>
        </p:txBody>
      </p:sp>
      <p:sp>
        <p:nvSpPr>
          <p:cNvPr id="11" name="Rectangle 7"/>
          <p:cNvSpPr txBox="1">
            <a:spLocks noChangeArrowheads="1"/>
          </p:cNvSpPr>
          <p:nvPr userDrawn="1"/>
        </p:nvSpPr>
        <p:spPr bwMode="auto">
          <a:xfrm>
            <a:off x="8199020" y="6573938"/>
            <a:ext cx="454186" cy="22242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r" defTabSz="457200" rtl="0" eaLnBrk="1" latinLnBrk="0" hangingPunct="1">
              <a:defRPr sz="9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8BEE434E-B384-A245-84B1-C534A8D54264}" type="slidenum">
              <a:rPr lang="en-US" smtClean="0">
                <a:solidFill>
                  <a:srgbClr val="1F497D"/>
                </a:solidFill>
                <a:latin typeface="Calibri"/>
              </a:rPr>
              <a:pPr fontAlgn="auto">
                <a:spcBef>
                  <a:spcPts val="0"/>
                </a:spcBef>
                <a:spcAft>
                  <a:spcPts val="0"/>
                </a:spcAft>
                <a:defRPr/>
              </a:pPr>
              <a:t>‹#›</a:t>
            </a:fld>
            <a:endParaRPr lang="en-US">
              <a:solidFill>
                <a:srgbClr val="1F497D"/>
              </a:solidFill>
              <a:latin typeface="Calibri"/>
            </a:endParaRPr>
          </a:p>
        </p:txBody>
      </p:sp>
      <p:sp>
        <p:nvSpPr>
          <p:cNvPr id="12" name="Rectangle 7"/>
          <p:cNvSpPr txBox="1">
            <a:spLocks noChangeArrowheads="1"/>
          </p:cNvSpPr>
          <p:nvPr userDrawn="1"/>
        </p:nvSpPr>
        <p:spPr bwMode="auto">
          <a:xfrm>
            <a:off x="8199020" y="6573938"/>
            <a:ext cx="454186" cy="22242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r" defTabSz="457200" rtl="0" eaLnBrk="1" latinLnBrk="0" hangingPunct="1">
              <a:defRPr sz="9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8BEE434E-B384-A245-84B1-C534A8D54264}" type="slidenum">
              <a:rPr lang="en-US" smtClean="0">
                <a:solidFill>
                  <a:srgbClr val="1F497D"/>
                </a:solidFill>
                <a:latin typeface="Calibri"/>
              </a:rPr>
              <a:pPr fontAlgn="auto">
                <a:spcBef>
                  <a:spcPts val="0"/>
                </a:spcBef>
                <a:spcAft>
                  <a:spcPts val="0"/>
                </a:spcAft>
                <a:defRPr/>
              </a:pPr>
              <a:t>‹#›</a:t>
            </a:fld>
            <a:endParaRPr lang="en-US" dirty="0">
              <a:solidFill>
                <a:srgbClr val="1F497D"/>
              </a:solidFill>
              <a:latin typeface="Calibri"/>
            </a:endParaRPr>
          </a:p>
        </p:txBody>
      </p:sp>
      <p:pic>
        <p:nvPicPr>
          <p:cNvPr id="13" name="Picture 12"/>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8693976" y="6481999"/>
            <a:ext cx="383196" cy="353720"/>
          </a:xfrm>
          <a:prstGeom prst="rect">
            <a:avLst/>
          </a:prstGeom>
        </p:spPr>
      </p:pic>
    </p:spTree>
    <p:extLst>
      <p:ext uri="{BB962C8B-B14F-4D97-AF65-F5344CB8AC3E}">
        <p14:creationId xmlns:p14="http://schemas.microsoft.com/office/powerpoint/2010/main" val="2310700918"/>
      </p:ext>
    </p:extLst>
  </p:cSld>
  <p:clrMap bg1="lt1" tx1="dk1" bg2="lt2" tx2="dk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 id="2147484042" r:id="rId8"/>
    <p:sldLayoutId id="2147484043" r:id="rId9"/>
    <p:sldLayoutId id="2147484044" r:id="rId10"/>
    <p:sldLayoutId id="2147484045" r:id="rId11"/>
    <p:sldLayoutId id="2147484046" r:id="rId12"/>
    <p:sldLayoutId id="2147484047" r:id="rId13"/>
    <p:sldLayoutId id="2147484048" r:id="rId14"/>
    <p:sldLayoutId id="2147484049" r:id="rId15"/>
    <p:sldLayoutId id="2147484050" r:id="rId16"/>
  </p:sldLayoutIdLst>
  <p:hf hdr="0" dt="0"/>
  <p:txStyles>
    <p:titleStyle>
      <a:lvl1pPr algn="l" rtl="0" eaLnBrk="0" fontAlgn="base" hangingPunct="0">
        <a:spcBef>
          <a:spcPct val="0"/>
        </a:spcBef>
        <a:spcAft>
          <a:spcPct val="0"/>
        </a:spcAft>
        <a:defRPr sz="28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2800" b="1">
          <a:solidFill>
            <a:schemeClr val="tx2"/>
          </a:solidFill>
          <a:latin typeface="Trebuchet MS" charset="0"/>
          <a:ea typeface="ＭＳ Ｐゴシック" charset="-128"/>
          <a:cs typeface="ＭＳ Ｐゴシック" charset="-128"/>
        </a:defRPr>
      </a:lvl2pPr>
      <a:lvl3pPr algn="l" rtl="0" eaLnBrk="0" fontAlgn="base" hangingPunct="0">
        <a:spcBef>
          <a:spcPct val="0"/>
        </a:spcBef>
        <a:spcAft>
          <a:spcPct val="0"/>
        </a:spcAft>
        <a:defRPr sz="2800" b="1">
          <a:solidFill>
            <a:schemeClr val="tx2"/>
          </a:solidFill>
          <a:latin typeface="Trebuchet MS" charset="0"/>
          <a:ea typeface="ＭＳ Ｐゴシック" charset="-128"/>
          <a:cs typeface="ＭＳ Ｐゴシック" charset="-128"/>
        </a:defRPr>
      </a:lvl3pPr>
      <a:lvl4pPr algn="l" rtl="0" eaLnBrk="0" fontAlgn="base" hangingPunct="0">
        <a:spcBef>
          <a:spcPct val="0"/>
        </a:spcBef>
        <a:spcAft>
          <a:spcPct val="0"/>
        </a:spcAft>
        <a:defRPr sz="2800" b="1">
          <a:solidFill>
            <a:schemeClr val="tx2"/>
          </a:solidFill>
          <a:latin typeface="Trebuchet MS" charset="0"/>
          <a:ea typeface="ＭＳ Ｐゴシック" charset="-128"/>
          <a:cs typeface="ＭＳ Ｐゴシック" charset="-128"/>
        </a:defRPr>
      </a:lvl4pPr>
      <a:lvl5pPr algn="l" rtl="0" eaLnBrk="0" fontAlgn="base" hangingPunct="0">
        <a:spcBef>
          <a:spcPct val="0"/>
        </a:spcBef>
        <a:spcAft>
          <a:spcPct val="0"/>
        </a:spcAft>
        <a:defRPr sz="2800" b="1">
          <a:solidFill>
            <a:schemeClr val="tx2"/>
          </a:solidFill>
          <a:latin typeface="Trebuchet MS" charset="0"/>
          <a:ea typeface="ＭＳ Ｐゴシック" charset="-128"/>
          <a:cs typeface="ＭＳ Ｐゴシック" charset="-128"/>
        </a:defRPr>
      </a:lvl5pPr>
      <a:lvl6pPr marL="457200" algn="l" rtl="0" fontAlgn="base">
        <a:spcBef>
          <a:spcPct val="0"/>
        </a:spcBef>
        <a:spcAft>
          <a:spcPct val="0"/>
        </a:spcAft>
        <a:defRPr sz="2800" b="1">
          <a:solidFill>
            <a:schemeClr val="tx2"/>
          </a:solidFill>
          <a:latin typeface="Trebuchet MS" charset="0"/>
        </a:defRPr>
      </a:lvl6pPr>
      <a:lvl7pPr marL="914400" algn="l" rtl="0" fontAlgn="base">
        <a:spcBef>
          <a:spcPct val="0"/>
        </a:spcBef>
        <a:spcAft>
          <a:spcPct val="0"/>
        </a:spcAft>
        <a:defRPr sz="2800" b="1">
          <a:solidFill>
            <a:schemeClr val="tx2"/>
          </a:solidFill>
          <a:latin typeface="Trebuchet MS" charset="0"/>
        </a:defRPr>
      </a:lvl7pPr>
      <a:lvl8pPr marL="1371600" algn="l" rtl="0" fontAlgn="base">
        <a:spcBef>
          <a:spcPct val="0"/>
        </a:spcBef>
        <a:spcAft>
          <a:spcPct val="0"/>
        </a:spcAft>
        <a:defRPr sz="2800" b="1">
          <a:solidFill>
            <a:schemeClr val="tx2"/>
          </a:solidFill>
          <a:latin typeface="Trebuchet MS" charset="0"/>
        </a:defRPr>
      </a:lvl8pPr>
      <a:lvl9pPr marL="1828800" algn="l" rtl="0" fontAlgn="base">
        <a:spcBef>
          <a:spcPct val="0"/>
        </a:spcBef>
        <a:spcAft>
          <a:spcPct val="0"/>
        </a:spcAft>
        <a:defRPr sz="2800" b="1">
          <a:solidFill>
            <a:schemeClr val="tx2"/>
          </a:solidFill>
          <a:latin typeface="Trebuchet MS" charset="0"/>
        </a:defRPr>
      </a:lvl9pPr>
    </p:titleStyle>
    <p:bodyStyle>
      <a:lvl1pPr marL="342900" indent="-342900" algn="l" rtl="0" eaLnBrk="0" fontAlgn="base" hangingPunct="0">
        <a:spcBef>
          <a:spcPct val="20000"/>
        </a:spcBef>
        <a:spcAft>
          <a:spcPct val="0"/>
        </a:spcAft>
        <a:buClr>
          <a:srgbClr val="1F497D"/>
        </a:buClr>
        <a:buFont typeface="Wingdings" charset="2"/>
        <a:buChar char="§"/>
        <a:defRPr sz="2000">
          <a:solidFill>
            <a:srgbClr val="1B1B1B"/>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1F497D"/>
        </a:buClr>
        <a:buChar char="–"/>
        <a:defRPr>
          <a:solidFill>
            <a:srgbClr val="2C2C2C"/>
          </a:solidFill>
          <a:latin typeface="+mn-lt"/>
          <a:ea typeface="ＭＳ Ｐゴシック" charset="-128"/>
        </a:defRPr>
      </a:lvl2pPr>
      <a:lvl3pPr marL="1143000" indent="-228600" algn="l" rtl="0" eaLnBrk="0" fontAlgn="base" hangingPunct="0">
        <a:spcBef>
          <a:spcPct val="20000"/>
        </a:spcBef>
        <a:spcAft>
          <a:spcPct val="0"/>
        </a:spcAft>
        <a:buClr>
          <a:srgbClr val="1F497D"/>
        </a:buClr>
        <a:buChar char="•"/>
        <a:defRPr sz="1600">
          <a:solidFill>
            <a:srgbClr val="1B1B1B"/>
          </a:solidFill>
          <a:latin typeface="+mn-lt"/>
          <a:ea typeface="ＭＳ Ｐゴシック" charset="-128"/>
        </a:defRPr>
      </a:lvl3pPr>
      <a:lvl4pPr marL="1600200" indent="-228600" algn="l" rtl="0" eaLnBrk="0" fontAlgn="base" hangingPunct="0">
        <a:spcBef>
          <a:spcPct val="20000"/>
        </a:spcBef>
        <a:spcAft>
          <a:spcPct val="0"/>
        </a:spcAft>
        <a:buClr>
          <a:srgbClr val="1F497D"/>
        </a:buClr>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rgbClr val="1F497D"/>
        </a:buClr>
        <a:buFont typeface="Arial" charset="0"/>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1F497D"/>
        </a:buClr>
        <a:buFont typeface="Arial" charset="0"/>
        <a:buChar char="»"/>
        <a:defRPr sz="1400">
          <a:solidFill>
            <a:schemeClr val="tx1"/>
          </a:solidFill>
          <a:latin typeface="+mn-lt"/>
          <a:ea typeface="ＭＳ Ｐゴシック" charset="-128"/>
        </a:defRPr>
      </a:lvl6pPr>
      <a:lvl7pPr marL="2971800" indent="-228600" algn="l" rtl="0" fontAlgn="base">
        <a:spcBef>
          <a:spcPct val="20000"/>
        </a:spcBef>
        <a:spcAft>
          <a:spcPct val="0"/>
        </a:spcAft>
        <a:buClr>
          <a:srgbClr val="1F497D"/>
        </a:buClr>
        <a:buFont typeface="Arial" charset="0"/>
        <a:buChar char="»"/>
        <a:defRPr sz="1400">
          <a:solidFill>
            <a:schemeClr val="tx1"/>
          </a:solidFill>
          <a:latin typeface="+mn-lt"/>
          <a:ea typeface="ＭＳ Ｐゴシック" charset="-128"/>
        </a:defRPr>
      </a:lvl7pPr>
      <a:lvl8pPr marL="3429000" indent="-228600" algn="l" rtl="0" fontAlgn="base">
        <a:spcBef>
          <a:spcPct val="20000"/>
        </a:spcBef>
        <a:spcAft>
          <a:spcPct val="0"/>
        </a:spcAft>
        <a:buClr>
          <a:srgbClr val="1F497D"/>
        </a:buClr>
        <a:buFont typeface="Arial" charset="0"/>
        <a:buChar char="»"/>
        <a:defRPr sz="1400">
          <a:solidFill>
            <a:schemeClr val="tx1"/>
          </a:solidFill>
          <a:latin typeface="+mn-lt"/>
          <a:ea typeface="ＭＳ Ｐゴシック" charset="-128"/>
        </a:defRPr>
      </a:lvl8pPr>
      <a:lvl9pPr marL="3886200" indent="-228600" algn="l" rtl="0" fontAlgn="base">
        <a:spcBef>
          <a:spcPct val="20000"/>
        </a:spcBef>
        <a:spcAft>
          <a:spcPct val="0"/>
        </a:spcAft>
        <a:buClr>
          <a:srgbClr val="1F497D"/>
        </a:buClr>
        <a:buFont typeface="Arial" charset="0"/>
        <a:buChar char="»"/>
        <a:defRPr sz="14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1F3F7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6434" y="0"/>
            <a:ext cx="8027566"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2"/>
          </p:nvPr>
        </p:nvSpPr>
        <p:spPr>
          <a:xfrm>
            <a:off x="8087865" y="6506404"/>
            <a:ext cx="956266" cy="269297"/>
          </a:xfrm>
          <a:prstGeom prst="rect">
            <a:avLst/>
          </a:prstGeom>
        </p:spPr>
        <p:txBody>
          <a:bodyPr vert="horz" lIns="91440" tIns="45720" rIns="91440" bIns="45720" rtlCol="0" anchor="ctr"/>
          <a:lstStyle>
            <a:lvl1pPr algn="ctr">
              <a:defRPr sz="1200" b="0" i="0">
                <a:solidFill>
                  <a:schemeClr val="bg1">
                    <a:lumMod val="85000"/>
                  </a:schemeClr>
                </a:solidFill>
                <a:latin typeface="Museo Sans 300"/>
                <a:cs typeface="Museo Sans 300"/>
              </a:defRPr>
            </a:lvl1pPr>
          </a:lstStyle>
          <a:p>
            <a:pPr fontAlgn="auto">
              <a:spcBef>
                <a:spcPts val="0"/>
              </a:spcBef>
              <a:spcAft>
                <a:spcPts val="0"/>
              </a:spcAft>
            </a:pPr>
            <a:endParaRPr lang="en-US" dirty="0">
              <a:solidFill>
                <a:prstClr val="white">
                  <a:lumMod val="85000"/>
                </a:prstClr>
              </a:solidFill>
              <a:ea typeface="ＭＳ Ｐゴシック" charset="-128"/>
            </a:endParaRPr>
          </a:p>
        </p:txBody>
      </p:sp>
      <p:sp>
        <p:nvSpPr>
          <p:cNvPr id="6" name="Slide Number Placeholder 5"/>
          <p:cNvSpPr>
            <a:spLocks noGrp="1"/>
          </p:cNvSpPr>
          <p:nvPr>
            <p:ph type="sldNum" sz="quarter" idx="4"/>
          </p:nvPr>
        </p:nvSpPr>
        <p:spPr>
          <a:xfrm>
            <a:off x="4353067" y="6506404"/>
            <a:ext cx="441580" cy="269297"/>
          </a:xfrm>
          <a:prstGeom prst="rect">
            <a:avLst/>
          </a:prstGeom>
        </p:spPr>
        <p:txBody>
          <a:bodyPr vert="horz" lIns="91440" tIns="45720" rIns="91440" bIns="45720" rtlCol="0" anchor="ctr"/>
          <a:lstStyle>
            <a:lvl1pPr algn="ctr">
              <a:defRPr sz="1200">
                <a:solidFill>
                  <a:schemeClr val="bg1">
                    <a:lumMod val="85000"/>
                  </a:schemeClr>
                </a:solidFill>
                <a:latin typeface="Museo Sans 100"/>
                <a:cs typeface="Museo Sans 100"/>
              </a:defRPr>
            </a:lvl1pPr>
          </a:lstStyle>
          <a:p>
            <a:pPr fontAlgn="auto">
              <a:spcBef>
                <a:spcPts val="0"/>
              </a:spcBef>
              <a:spcAft>
                <a:spcPts val="0"/>
              </a:spcAft>
            </a:pPr>
            <a:fld id="{F9A62DDD-3F5F-554E-8F55-F59D7AC7F5D2}" type="slidenum">
              <a:rPr lang="en-US" smtClean="0">
                <a:solidFill>
                  <a:prstClr val="white">
                    <a:lumMod val="85000"/>
                  </a:prstClr>
                </a:solidFill>
                <a:ea typeface="ＭＳ Ｐゴシック" charset="-128"/>
              </a:rPr>
              <a:pPr fontAlgn="auto">
                <a:spcBef>
                  <a:spcPts val="0"/>
                </a:spcBef>
                <a:spcAft>
                  <a:spcPts val="0"/>
                </a:spcAft>
              </a:pPr>
              <a:t>‹#›</a:t>
            </a:fld>
            <a:endParaRPr lang="en-US">
              <a:solidFill>
                <a:prstClr val="white">
                  <a:lumMod val="85000"/>
                </a:prstClr>
              </a:solidFill>
              <a:ea typeface="ＭＳ Ｐゴシック" charset="-128"/>
            </a:endParaRPr>
          </a:p>
        </p:txBody>
      </p:sp>
      <p:pic>
        <p:nvPicPr>
          <p:cNvPr id="7" name="Picture 6" descr="globus-online-2013-large-white.png"/>
          <p:cNvPicPr>
            <a:picLocks noChangeAspect="1"/>
          </p:cNvPicPr>
          <p:nvPr userDrawn="1"/>
        </p:nvPicPr>
        <p:blipFill rotWithShape="1">
          <a:blip r:embed="rId8">
            <a:extLst>
              <a:ext uri="{28A0092B-C50C-407E-A947-70E740481C1C}">
                <a14:useLocalDpi xmlns:a14="http://schemas.microsoft.com/office/drawing/2010/main" val="0"/>
              </a:ext>
            </a:extLst>
          </a:blip>
          <a:srcRect r="13728" b="23423"/>
          <a:stretch/>
        </p:blipFill>
        <p:spPr>
          <a:xfrm>
            <a:off x="168127" y="271433"/>
            <a:ext cx="804970" cy="598678"/>
          </a:xfrm>
          <a:prstGeom prst="rect">
            <a:avLst/>
          </a:prstGeom>
        </p:spPr>
      </p:pic>
    </p:spTree>
    <p:extLst>
      <p:ext uri="{BB962C8B-B14F-4D97-AF65-F5344CB8AC3E}">
        <p14:creationId xmlns:p14="http://schemas.microsoft.com/office/powerpoint/2010/main" val="2571606175"/>
      </p:ext>
    </p:extLst>
  </p:cSld>
  <p:clrMap bg1="lt1" tx1="dk1" bg2="lt2" tx2="dk2" accent1="accent1" accent2="accent2" accent3="accent3" accent4="accent4" accent5="accent5" accent6="accent6" hlink="hlink" folHlink="folHlink"/>
  <p:sldLayoutIdLst>
    <p:sldLayoutId id="2147484052" r:id="rId1"/>
    <p:sldLayoutId id="2147484053" r:id="rId2"/>
    <p:sldLayoutId id="2147484054" r:id="rId3"/>
    <p:sldLayoutId id="2147484055" r:id="rId4"/>
    <p:sldLayoutId id="2147484056" r:id="rId5"/>
    <p:sldLayoutId id="2147484057" r:id="rId6"/>
  </p:sldLayoutIdLst>
  <p:hf sldNum="0" hdr="0" ftr="0" dt="0"/>
  <p:txStyles>
    <p:titleStyle>
      <a:lvl1pPr algn="l" defTabSz="457200" rtl="0" eaLnBrk="1" latinLnBrk="0" hangingPunct="1">
        <a:spcBef>
          <a:spcPct val="0"/>
        </a:spcBef>
        <a:buNone/>
        <a:defRPr sz="4000" b="0" i="0" kern="1200">
          <a:solidFill>
            <a:srgbClr val="D9D9D9"/>
          </a:solidFill>
          <a:latin typeface="Arial"/>
          <a:ea typeface="+mj-ea"/>
          <a:cs typeface="Arial"/>
        </a:defRPr>
      </a:lvl1pPr>
    </p:titleStyle>
    <p:bodyStyle>
      <a:lvl1pPr marL="342900" indent="-342900" algn="l" defTabSz="457200" rtl="0" eaLnBrk="1" latinLnBrk="0" hangingPunct="1">
        <a:spcBef>
          <a:spcPts val="1400"/>
        </a:spcBef>
        <a:buFont typeface="Arial"/>
        <a:buChar char="•"/>
        <a:defRPr sz="3200" b="1" i="0" kern="1200">
          <a:solidFill>
            <a:srgbClr val="D9D9D9"/>
          </a:solidFill>
          <a:latin typeface="Arial"/>
          <a:ea typeface="+mn-ea"/>
          <a:cs typeface="Arial"/>
        </a:defRPr>
      </a:lvl1pPr>
      <a:lvl2pPr marL="742950" indent="-285750" algn="l" defTabSz="457200" rtl="0" eaLnBrk="1" latinLnBrk="0" hangingPunct="1">
        <a:spcBef>
          <a:spcPct val="20000"/>
        </a:spcBef>
        <a:buFont typeface="Arial"/>
        <a:buChar char="–"/>
        <a:defRPr sz="2800" b="0" i="0" kern="1200">
          <a:solidFill>
            <a:srgbClr val="D9D9D9"/>
          </a:solidFill>
          <a:latin typeface="Museo Sans 300"/>
          <a:ea typeface="+mn-ea"/>
          <a:cs typeface="Museo Sans 300"/>
        </a:defRPr>
      </a:lvl2pPr>
      <a:lvl3pPr marL="1143000" indent="-228600" algn="l" defTabSz="457200" rtl="0" eaLnBrk="1" latinLnBrk="0" hangingPunct="1">
        <a:spcBef>
          <a:spcPct val="20000"/>
        </a:spcBef>
        <a:buSzPct val="80000"/>
        <a:buFont typeface="Courier New"/>
        <a:buChar char="o"/>
        <a:defRPr sz="2400" b="0" i="0" kern="1200">
          <a:solidFill>
            <a:srgbClr val="D9D9D9"/>
          </a:solidFill>
          <a:latin typeface="Museo Sans 300"/>
          <a:ea typeface="+mn-ea"/>
          <a:cs typeface="Museo Sans 300"/>
        </a:defRPr>
      </a:lvl3pPr>
      <a:lvl4pPr marL="16002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4pPr>
      <a:lvl5pPr marL="20574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png"/><Relationship Id="rId5" Type="http://schemas.openxmlformats.org/officeDocument/2006/relationships/image" Target="../media/image20.jpeg"/><Relationship Id="rId6" Type="http://schemas.openxmlformats.org/officeDocument/2006/relationships/image" Target="../media/image21.jpe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jpeg"/><Relationship Id="rId10" Type="http://schemas.openxmlformats.org/officeDocument/2006/relationships/image" Target="../media/image25.png"/><Relationship Id="rId11" Type="http://schemas.openxmlformats.org/officeDocument/2006/relationships/image" Target="../media/image26.png"/><Relationship Id="rId1" Type="http://schemas.openxmlformats.org/officeDocument/2006/relationships/slideLayout" Target="../slideLayouts/slideLayout63.xml"/><Relationship Id="rId2"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emf"/><Relationship Id="rId3" Type="http://schemas.openxmlformats.org/officeDocument/2006/relationships/image" Target="../media/image36.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jpeg"/><Relationship Id="rId5" Type="http://schemas.openxmlformats.org/officeDocument/2006/relationships/image" Target="../media/image53.gif"/><Relationship Id="rId6" Type="http://schemas.openxmlformats.org/officeDocument/2006/relationships/image" Target="../media/image48.png"/><Relationship Id="rId7" Type="http://schemas.openxmlformats.org/officeDocument/2006/relationships/image" Target="../media/image47.png"/><Relationship Id="rId8"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emf"/></Relationships>
</file>

<file path=ppt/slides/_rels/slide19.xml.rels><?xml version="1.0" encoding="UTF-8" standalone="yes"?>
<Relationships xmlns="http://schemas.openxmlformats.org/package/2006/relationships"><Relationship Id="rId11" Type="http://schemas.openxmlformats.org/officeDocument/2006/relationships/image" Target="../media/image65.emf"/><Relationship Id="rId12" Type="http://schemas.openxmlformats.org/officeDocument/2006/relationships/image" Target="../media/image66.png"/><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0"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png"/><Relationship Id="rId5" Type="http://schemas.openxmlformats.org/officeDocument/2006/relationships/image" Target="../media/image69.jpeg"/><Relationship Id="rId6" Type="http://schemas.openxmlformats.org/officeDocument/2006/relationships/image" Target="../media/image70.png"/><Relationship Id="rId7" Type="http://schemas.openxmlformats.org/officeDocument/2006/relationships/image" Target="../media/image71.jpe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5.xml"/><Relationship Id="rId3"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emf"/><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1" Type="http://schemas.openxmlformats.org/officeDocument/2006/relationships/slideLayout" Target="../slideLayouts/slideLayout98.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 Id="rId14" Type="http://schemas.openxmlformats.org/officeDocument/2006/relationships/image" Target="../media/image46.png"/><Relationship Id="rId15" Type="http://schemas.openxmlformats.org/officeDocument/2006/relationships/image" Target="../media/image47.png"/><Relationship Id="rId16"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5.png"/><Relationship Id="rId4" Type="http://schemas.openxmlformats.org/officeDocument/2006/relationships/image" Target="../media/image36.emf"/><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Swift Parallel Scripting for </a:t>
            </a:r>
            <a:br>
              <a:rPr lang="en-US" dirty="0" smtClean="0"/>
            </a:br>
            <a:r>
              <a:rPr lang="en-US" dirty="0" smtClean="0"/>
              <a:t>High-Performance Workflow</a:t>
            </a:r>
            <a:endParaRPr lang="en-US" dirty="0"/>
          </a:p>
        </p:txBody>
      </p:sp>
      <p:sp>
        <p:nvSpPr>
          <p:cNvPr id="5" name="Subtitle 4"/>
          <p:cNvSpPr>
            <a:spLocks noGrp="1"/>
          </p:cNvSpPr>
          <p:nvPr>
            <p:ph type="subTitle" idx="1"/>
          </p:nvPr>
        </p:nvSpPr>
        <p:spPr>
          <a:xfrm>
            <a:off x="985837" y="2820976"/>
            <a:ext cx="7159095" cy="2360624"/>
          </a:xfrm>
        </p:spPr>
        <p:txBody>
          <a:bodyPr/>
          <a:lstStyle/>
          <a:p>
            <a:pPr algn="ctr"/>
            <a:r>
              <a:rPr lang="en-US" sz="1800" dirty="0" smtClean="0">
                <a:solidFill>
                  <a:schemeClr val="tx2"/>
                </a:solidFill>
              </a:rPr>
              <a:t>April 16, 2015</a:t>
            </a:r>
          </a:p>
          <a:p>
            <a:endParaRPr lang="en-US" dirty="0">
              <a:solidFill>
                <a:schemeClr val="tx2"/>
              </a:solidFill>
            </a:endParaRPr>
          </a:p>
          <a:p>
            <a:r>
              <a:rPr lang="en-US" dirty="0">
                <a:solidFill>
                  <a:schemeClr val="tx2"/>
                </a:solidFill>
              </a:rPr>
              <a:t>Michael Wilde     </a:t>
            </a:r>
            <a:r>
              <a:rPr lang="en-US" dirty="0" err="1">
                <a:solidFill>
                  <a:schemeClr val="tx2"/>
                </a:solidFill>
              </a:rPr>
              <a:t>wilde@anl.gov</a:t>
            </a:r>
            <a:r>
              <a:rPr lang="en-US" dirty="0">
                <a:solidFill>
                  <a:schemeClr val="tx2"/>
                </a:solidFill>
              </a:rPr>
              <a:t/>
            </a:r>
            <a:br>
              <a:rPr lang="en-US" dirty="0">
                <a:solidFill>
                  <a:schemeClr val="tx2"/>
                </a:solidFill>
              </a:rPr>
            </a:br>
            <a:r>
              <a:rPr lang="en-US" dirty="0">
                <a:solidFill>
                  <a:schemeClr val="tx2"/>
                </a:solidFill>
              </a:rPr>
              <a:t>Daniel </a:t>
            </a:r>
            <a:r>
              <a:rPr lang="en-US" dirty="0" smtClean="0">
                <a:solidFill>
                  <a:schemeClr val="tx2"/>
                </a:solidFill>
              </a:rPr>
              <a:t>S. Katz       </a:t>
            </a:r>
            <a:r>
              <a:rPr lang="en-US" dirty="0" err="1" smtClean="0">
                <a:solidFill>
                  <a:schemeClr val="tx2"/>
                </a:solidFill>
              </a:rPr>
              <a:t>dsk@uchicago.edu</a:t>
            </a:r>
            <a:r>
              <a:rPr lang="en-US" dirty="0" smtClean="0">
                <a:solidFill>
                  <a:schemeClr val="tx2"/>
                </a:solidFill>
              </a:rPr>
              <a:t/>
            </a:r>
            <a:br>
              <a:rPr lang="en-US" dirty="0" smtClean="0">
                <a:solidFill>
                  <a:schemeClr val="tx2"/>
                </a:solidFill>
              </a:rPr>
            </a:br>
            <a:endParaRPr lang="en-US" dirty="0" smtClean="0">
              <a:solidFill>
                <a:schemeClr val="tx2"/>
              </a:solidFill>
            </a:endParaRPr>
          </a:p>
          <a:p>
            <a:r>
              <a:rPr lang="en-US" dirty="0" smtClean="0">
                <a:solidFill>
                  <a:schemeClr val="tx2"/>
                </a:solidFill>
              </a:rPr>
              <a:t>http://swift-</a:t>
            </a:r>
            <a:r>
              <a:rPr lang="en-US" dirty="0" err="1" smtClean="0">
                <a:solidFill>
                  <a:schemeClr val="tx2"/>
                </a:solidFill>
              </a:rPr>
              <a:t>lang.org</a:t>
            </a:r>
            <a:endParaRPr lang="en-US" dirty="0">
              <a:solidFill>
                <a:schemeClr val="tx2"/>
              </a:solidFill>
            </a:endParaRPr>
          </a:p>
        </p:txBody>
      </p:sp>
      <p:grpSp>
        <p:nvGrpSpPr>
          <p:cNvPr id="15" name="Group 14"/>
          <p:cNvGrpSpPr/>
          <p:nvPr/>
        </p:nvGrpSpPr>
        <p:grpSpPr>
          <a:xfrm>
            <a:off x="0" y="5811115"/>
            <a:ext cx="9136160" cy="1050848"/>
            <a:chOff x="-1046530" y="5741556"/>
            <a:chExt cx="10182690" cy="1120407"/>
          </a:xfrm>
        </p:grpSpPr>
        <p:pic>
          <p:nvPicPr>
            <p:cNvPr id="8" name="Shape 37"/>
            <p:cNvPicPr preferRelativeResize="0"/>
            <p:nvPr/>
          </p:nvPicPr>
          <p:blipFill>
            <a:blip r:embed="rId2" cstate="screen">
              <a:extLst>
                <a:ext uri="{28A0092B-C50C-407E-A947-70E740481C1C}">
                  <a14:useLocalDpi xmlns:a14="http://schemas.microsoft.com/office/drawing/2010/main"/>
                </a:ext>
              </a:extLst>
            </a:blip>
            <a:stretch>
              <a:fillRect/>
            </a:stretch>
          </p:blipFill>
          <p:spPr>
            <a:xfrm>
              <a:off x="1019225" y="5745518"/>
              <a:ext cx="1006805" cy="1116443"/>
            </a:xfrm>
            <a:prstGeom prst="rect">
              <a:avLst/>
            </a:prstGeom>
            <a:noFill/>
            <a:ln>
              <a:noFill/>
            </a:ln>
          </p:spPr>
        </p:pic>
        <p:pic>
          <p:nvPicPr>
            <p:cNvPr id="9" name="Shape 38"/>
            <p:cNvPicPr preferRelativeResize="0"/>
            <p:nvPr/>
          </p:nvPicPr>
          <p:blipFill rotWithShape="1">
            <a:blip r:embed="rId3" cstate="screen">
              <a:extLst>
                <a:ext uri="{28A0092B-C50C-407E-A947-70E740481C1C}">
                  <a14:useLocalDpi xmlns:a14="http://schemas.microsoft.com/office/drawing/2010/main"/>
                </a:ext>
              </a:extLst>
            </a:blip>
            <a:srcRect/>
            <a:stretch/>
          </p:blipFill>
          <p:spPr>
            <a:xfrm>
              <a:off x="3084314" y="5745518"/>
              <a:ext cx="1055620" cy="1116443"/>
            </a:xfrm>
            <a:prstGeom prst="rect">
              <a:avLst/>
            </a:prstGeom>
            <a:noFill/>
            <a:ln>
              <a:noFill/>
            </a:ln>
          </p:spPr>
        </p:pic>
        <p:pic>
          <p:nvPicPr>
            <p:cNvPr id="10" name="Shape 39"/>
            <p:cNvPicPr preferRelativeResize="0"/>
            <p:nvPr/>
          </p:nvPicPr>
          <p:blipFill>
            <a:blip r:embed="rId4" cstate="screen">
              <a:extLst>
                <a:ext uri="{28A0092B-C50C-407E-A947-70E740481C1C}">
                  <a14:useLocalDpi xmlns:a14="http://schemas.microsoft.com/office/drawing/2010/main"/>
                </a:ext>
              </a:extLst>
            </a:blip>
            <a:stretch>
              <a:fillRect/>
            </a:stretch>
          </p:blipFill>
          <p:spPr>
            <a:xfrm>
              <a:off x="6097063" y="5745518"/>
              <a:ext cx="967611" cy="1116443"/>
            </a:xfrm>
            <a:prstGeom prst="rect">
              <a:avLst/>
            </a:prstGeom>
            <a:noFill/>
            <a:ln>
              <a:noFill/>
            </a:ln>
          </p:spPr>
        </p:pic>
        <p:pic>
          <p:nvPicPr>
            <p:cNvPr id="11" name="Shape 40"/>
            <p:cNvPicPr preferRelativeResize="0"/>
            <p:nvPr/>
          </p:nvPicPr>
          <p:blipFill>
            <a:blip r:embed="rId5" cstate="screen">
              <a:extLst>
                <a:ext uri="{28A0092B-C50C-407E-A947-70E740481C1C}">
                  <a14:useLocalDpi xmlns:a14="http://schemas.microsoft.com/office/drawing/2010/main"/>
                </a:ext>
              </a:extLst>
            </a:blip>
            <a:stretch>
              <a:fillRect/>
            </a:stretch>
          </p:blipFill>
          <p:spPr>
            <a:xfrm>
              <a:off x="7098143" y="5745518"/>
              <a:ext cx="1036945" cy="1116443"/>
            </a:xfrm>
            <a:prstGeom prst="rect">
              <a:avLst/>
            </a:prstGeom>
            <a:noFill/>
            <a:ln>
              <a:noFill/>
            </a:ln>
          </p:spPr>
        </p:pic>
        <p:pic>
          <p:nvPicPr>
            <p:cNvPr id="12" name="Shape 41"/>
            <p:cNvPicPr preferRelativeResize="0"/>
            <p:nvPr/>
          </p:nvPicPr>
          <p:blipFill>
            <a:blip r:embed="rId6" cstate="screen">
              <a:extLst>
                <a:ext uri="{28A0092B-C50C-407E-A947-70E740481C1C}">
                  <a14:useLocalDpi xmlns:a14="http://schemas.microsoft.com/office/drawing/2010/main"/>
                </a:ext>
              </a:extLst>
            </a:blip>
            <a:stretch>
              <a:fillRect/>
            </a:stretch>
          </p:blipFill>
          <p:spPr>
            <a:xfrm>
              <a:off x="8168558" y="5745518"/>
              <a:ext cx="967602" cy="1116443"/>
            </a:xfrm>
            <a:prstGeom prst="rect">
              <a:avLst/>
            </a:prstGeom>
            <a:noFill/>
            <a:ln>
              <a:noFill/>
            </a:ln>
          </p:spPr>
        </p:pic>
        <p:pic>
          <p:nvPicPr>
            <p:cNvPr id="13" name="Picture 1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046530" y="5745519"/>
              <a:ext cx="979336" cy="1116444"/>
            </a:xfrm>
            <a:prstGeom prst="rect">
              <a:avLst/>
            </a:prstGeom>
          </p:spPr>
        </p:pic>
        <p:pic>
          <p:nvPicPr>
            <p:cNvPr id="14" name="Picture 13"/>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2059499" y="5745518"/>
              <a:ext cx="991347" cy="1116444"/>
            </a:xfrm>
            <a:prstGeom prst="rect">
              <a:avLst/>
            </a:prstGeom>
          </p:spPr>
        </p:pic>
        <p:pic>
          <p:nvPicPr>
            <p:cNvPr id="7" name="Shape 36"/>
            <p:cNvPicPr preferRelativeResize="0">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173403" y="5745518"/>
              <a:ext cx="978546" cy="1116443"/>
            </a:xfrm>
            <a:prstGeom prst="rect">
              <a:avLst/>
            </a:prstGeom>
            <a:noFill/>
            <a:ln>
              <a:noFill/>
            </a:ln>
          </p:spPr>
        </p:pic>
        <p:pic>
          <p:nvPicPr>
            <p:cNvPr id="2" name="Picture 1" descr="Screen Shot 2015-02-13 at 7.17.52 AM.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185417" y="5745519"/>
              <a:ext cx="878177" cy="1116442"/>
            </a:xfrm>
            <a:prstGeom prst="rect">
              <a:avLst/>
            </a:prstGeom>
          </p:spPr>
        </p:pic>
        <p:pic>
          <p:nvPicPr>
            <p:cNvPr id="6" name="Picture 5" descr="Screen Shot 2015-02-13 at 8.32.46 AM.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8718" y="5741556"/>
              <a:ext cx="1024555" cy="1116443"/>
            </a:xfrm>
            <a:prstGeom prst="rect">
              <a:avLst/>
            </a:prstGeom>
          </p:spPr>
        </p:pic>
      </p:grpSp>
    </p:spTree>
    <p:extLst>
      <p:ext uri="{BB962C8B-B14F-4D97-AF65-F5344CB8AC3E}">
        <p14:creationId xmlns:p14="http://schemas.microsoft.com/office/powerpoint/2010/main" val="255379852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06F9E"/>
                </a:solidFill>
              </a:rPr>
              <a:t>Data-intensive example:</a:t>
            </a:r>
            <a:br>
              <a:rPr lang="en-US" dirty="0" smtClean="0">
                <a:solidFill>
                  <a:srgbClr val="406F9E"/>
                </a:solidFill>
              </a:rPr>
            </a:br>
            <a:r>
              <a:rPr lang="en-US" dirty="0" smtClean="0">
                <a:solidFill>
                  <a:srgbClr val="406F9E"/>
                </a:solidFill>
              </a:rPr>
              <a:t>Processing MODIS land-use data</a:t>
            </a:r>
            <a:endParaRPr lang="en-US" dirty="0">
              <a:solidFill>
                <a:srgbClr val="406F9E"/>
              </a:solidFill>
            </a:endParaRPr>
          </a:p>
        </p:txBody>
      </p:sp>
      <p:pic>
        <p:nvPicPr>
          <p:cNvPr id="5" name="Picture 4" descr="wfdetails.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73966" y="1494386"/>
            <a:ext cx="6779077" cy="4144414"/>
          </a:xfrm>
          <a:prstGeom prst="rect">
            <a:avLst/>
          </a:prstGeom>
        </p:spPr>
      </p:pic>
      <p:sp>
        <p:nvSpPr>
          <p:cNvPr id="6" name="Rectangle 2"/>
          <p:cNvSpPr txBox="1">
            <a:spLocks noChangeArrowheads="1"/>
          </p:cNvSpPr>
          <p:nvPr/>
        </p:nvSpPr>
        <p:spPr bwMode="auto">
          <a:xfrm>
            <a:off x="533400" y="5257800"/>
            <a:ext cx="8400782" cy="1161395"/>
          </a:xfrm>
          <a:prstGeom prst="rect">
            <a:avLst/>
          </a:prstGeom>
          <a:noFill/>
          <a:ln w="9525">
            <a:noFill/>
            <a:round/>
            <a:headEnd/>
            <a:tailEnd/>
          </a:ln>
        </p:spPr>
        <p:txBody>
          <a:bodyPr lIns="90000" tIns="46800" rIns="90000" bIns="46800" anchor="ctr">
            <a:prstTxWarp prst="textNoShape">
              <a:avLst/>
            </a:prstTxWarp>
          </a:bodyPr>
          <a:lstStyle/>
          <a:p>
            <a:pPr fontAlgn="auto">
              <a:lnSpc>
                <a:spcPct val="94000"/>
              </a:lnSpc>
              <a:spcBef>
                <a:spcPts val="0"/>
              </a:spcBef>
              <a:spcAft>
                <a:spcPts val="0"/>
              </a:spcAft>
              <a:buClr>
                <a:srgbClr val="000000"/>
              </a:buClr>
              <a:buSzPct val="100000"/>
              <a:defRPr/>
            </a:pPr>
            <a:r>
              <a:rPr lang="en-US" sz="1800" i="1" kern="0" dirty="0" smtClean="0">
                <a:solidFill>
                  <a:srgbClr val="000000"/>
                </a:solidFill>
                <a:latin typeface="Calibri"/>
                <a:ea typeface="+mn-ea"/>
                <a:cs typeface="+mn-cs"/>
              </a:rPr>
              <a:t> </a:t>
            </a:r>
            <a:r>
              <a:rPr lang="en-US" sz="1800" i="1" kern="0" dirty="0">
                <a:solidFill>
                  <a:srgbClr val="000000"/>
                </a:solidFill>
                <a:latin typeface="Calibri"/>
                <a:ea typeface="+mn-ea"/>
                <a:cs typeface="+mn-cs"/>
              </a:rPr>
              <a:t>I</a:t>
            </a:r>
            <a:r>
              <a:rPr lang="en-US" sz="1800" i="1" kern="0" dirty="0" smtClean="0">
                <a:solidFill>
                  <a:srgbClr val="000000"/>
                </a:solidFill>
                <a:latin typeface="Calibri"/>
                <a:ea typeface="+mn-ea"/>
                <a:cs typeface="+mn-cs"/>
              </a:rPr>
              <a:t>mage processing pipeline for land-use data from the MODIS satellite instrument…  </a:t>
            </a:r>
          </a:p>
        </p:txBody>
      </p:sp>
    </p:spTree>
    <p:extLst>
      <p:ext uri="{BB962C8B-B14F-4D97-AF65-F5344CB8AC3E}">
        <p14:creationId xmlns:p14="http://schemas.microsoft.com/office/powerpoint/2010/main" val="218856664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06F9E"/>
                </a:solidFill>
              </a:rPr>
              <a:t>Processing MODIS land-use data</a:t>
            </a:r>
            <a:endParaRPr lang="en-US" dirty="0">
              <a:solidFill>
                <a:srgbClr val="406F9E"/>
              </a:solidFill>
            </a:endParaRPr>
          </a:p>
        </p:txBody>
      </p:sp>
      <p:sp>
        <p:nvSpPr>
          <p:cNvPr id="3" name="Document 2"/>
          <p:cNvSpPr/>
          <p:nvPr/>
        </p:nvSpPr>
        <p:spPr bwMode="auto">
          <a:xfrm>
            <a:off x="228600" y="914400"/>
            <a:ext cx="8686800" cy="5715000"/>
          </a:xfrm>
          <a:prstGeom prst="flowChartDocumen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alibri" charset="0"/>
              <a:ea typeface="MS PGothic" pitchFamily="34" charset="-128"/>
              <a:cs typeface="MS PGothic" pitchFamily="34" charset="-128"/>
            </a:endParaRPr>
          </a:p>
        </p:txBody>
      </p:sp>
      <p:sp>
        <p:nvSpPr>
          <p:cNvPr id="5" name="Rectangle 3"/>
          <p:cNvSpPr>
            <a:spLocks noChangeArrowheads="1"/>
          </p:cNvSpPr>
          <p:nvPr/>
        </p:nvSpPr>
        <p:spPr bwMode="auto">
          <a:xfrm>
            <a:off x="762000" y="1048262"/>
            <a:ext cx="7391400" cy="4438138"/>
          </a:xfrm>
          <a:prstGeom prst="rect">
            <a:avLst/>
          </a:prstGeom>
          <a:solidFill>
            <a:srgbClr val="F2F2F2"/>
          </a:solidFill>
          <a:ln w="9525">
            <a:noFill/>
            <a:miter lim="800000"/>
            <a:headEnd/>
            <a:tailEnd/>
          </a:ln>
          <a:effectLst/>
        </p:spPr>
        <p:txBody>
          <a:bodyPr wrap="square">
            <a:prstTxWarp prst="textNoShape">
              <a:avLst/>
            </a:prstTxWarp>
            <a:spAutoFit/>
          </a:bodyPr>
          <a:lstStyle/>
          <a:p>
            <a:pPr>
              <a:lnSpc>
                <a:spcPct val="120000"/>
              </a:lnSpc>
            </a:pPr>
            <a:r>
              <a:rPr lang="en-US" sz="2400" dirty="0" err="1">
                <a:solidFill>
                  <a:srgbClr val="000000"/>
                </a:solidFill>
                <a:latin typeface="Courier"/>
                <a:cs typeface="Courier"/>
              </a:rPr>
              <a:t>foreach</a:t>
            </a:r>
            <a:r>
              <a:rPr lang="en-US" sz="2400" dirty="0">
                <a:solidFill>
                  <a:srgbClr val="000000"/>
                </a:solidFill>
                <a:latin typeface="Courier"/>
                <a:cs typeface="Courier"/>
              </a:rPr>
              <a:t> </a:t>
            </a:r>
            <a:r>
              <a:rPr lang="en-US" sz="2400" dirty="0" err="1">
                <a:solidFill>
                  <a:srgbClr val="000000"/>
                </a:solidFill>
                <a:latin typeface="Courier"/>
                <a:cs typeface="Courier"/>
              </a:rPr>
              <a:t>raw,i</a:t>
            </a:r>
            <a:r>
              <a:rPr lang="en-US" sz="2400" dirty="0">
                <a:solidFill>
                  <a:srgbClr val="000000"/>
                </a:solidFill>
                <a:latin typeface="Courier"/>
                <a:cs typeface="Courier"/>
              </a:rPr>
              <a:t> in </a:t>
            </a:r>
            <a:r>
              <a:rPr lang="en-US" sz="2400" dirty="0" err="1" smtClean="0">
                <a:solidFill>
                  <a:srgbClr val="000000"/>
                </a:solidFill>
                <a:latin typeface="Courier"/>
                <a:cs typeface="Courier"/>
              </a:rPr>
              <a:t>rawFiles</a:t>
            </a:r>
            <a:r>
              <a:rPr lang="en-US" sz="2400" dirty="0" smtClean="0">
                <a:solidFill>
                  <a:srgbClr val="000000"/>
                </a:solidFill>
                <a:latin typeface="Courier"/>
                <a:cs typeface="Courier"/>
              </a:rPr>
              <a:t> </a:t>
            </a:r>
            <a:r>
              <a:rPr lang="en-US" sz="2400" dirty="0">
                <a:solidFill>
                  <a:srgbClr val="000000"/>
                </a:solidFill>
                <a:latin typeface="Courier"/>
                <a:cs typeface="Courier"/>
              </a:rPr>
              <a:t>{</a:t>
            </a:r>
          </a:p>
          <a:p>
            <a:pPr>
              <a:lnSpc>
                <a:spcPct val="120000"/>
              </a:lnSpc>
            </a:pPr>
            <a:r>
              <a:rPr lang="en-US" sz="2400" dirty="0">
                <a:solidFill>
                  <a:srgbClr val="000000"/>
                </a:solidFill>
                <a:latin typeface="Courier"/>
                <a:cs typeface="Courier"/>
              </a:rPr>
              <a:t>    land[</a:t>
            </a:r>
            <a:r>
              <a:rPr lang="en-US" sz="2400" dirty="0" err="1">
                <a:solidFill>
                  <a:srgbClr val="000000"/>
                </a:solidFill>
                <a:latin typeface="Courier"/>
                <a:cs typeface="Courier"/>
              </a:rPr>
              <a:t>i</a:t>
            </a:r>
            <a:r>
              <a:rPr lang="en-US" sz="2400" dirty="0">
                <a:solidFill>
                  <a:srgbClr val="000000"/>
                </a:solidFill>
                <a:latin typeface="Courier"/>
                <a:cs typeface="Courier"/>
              </a:rPr>
              <a:t>] = </a:t>
            </a:r>
            <a:r>
              <a:rPr lang="en-US" sz="2400" b="1" dirty="0" err="1">
                <a:solidFill>
                  <a:schemeClr val="accent3"/>
                </a:solidFill>
                <a:latin typeface="Courier"/>
                <a:cs typeface="Courier"/>
              </a:rPr>
              <a:t>landUse</a:t>
            </a:r>
            <a:r>
              <a:rPr lang="en-US" sz="2400" dirty="0">
                <a:solidFill>
                  <a:srgbClr val="000000"/>
                </a:solidFill>
                <a:latin typeface="Courier"/>
                <a:cs typeface="Courier"/>
              </a:rPr>
              <a:t>(raw,1);</a:t>
            </a:r>
          </a:p>
          <a:p>
            <a:pPr>
              <a:lnSpc>
                <a:spcPct val="120000"/>
              </a:lnSpc>
            </a:pPr>
            <a:r>
              <a:rPr lang="en-US" sz="2400" dirty="0">
                <a:solidFill>
                  <a:srgbClr val="000000"/>
                </a:solidFill>
                <a:latin typeface="Courier"/>
                <a:cs typeface="Courier"/>
              </a:rPr>
              <a:t>    </a:t>
            </a:r>
            <a:r>
              <a:rPr lang="en-US" sz="2400" dirty="0" err="1" smtClean="0">
                <a:solidFill>
                  <a:srgbClr val="000000"/>
                </a:solidFill>
                <a:latin typeface="Courier"/>
                <a:cs typeface="Courier"/>
              </a:rPr>
              <a:t>colorFiles</a:t>
            </a:r>
            <a:r>
              <a:rPr lang="en-US" sz="2400" dirty="0">
                <a:solidFill>
                  <a:srgbClr val="000000"/>
                </a:solidFill>
                <a:latin typeface="Courier"/>
                <a:cs typeface="Courier"/>
              </a:rPr>
              <a:t>[</a:t>
            </a:r>
            <a:r>
              <a:rPr lang="en-US" sz="2400" dirty="0" err="1">
                <a:solidFill>
                  <a:srgbClr val="000000"/>
                </a:solidFill>
                <a:latin typeface="Courier"/>
                <a:cs typeface="Courier"/>
              </a:rPr>
              <a:t>i</a:t>
            </a:r>
            <a:r>
              <a:rPr lang="en-US" sz="2400" dirty="0">
                <a:solidFill>
                  <a:srgbClr val="000000"/>
                </a:solidFill>
                <a:latin typeface="Courier"/>
                <a:cs typeface="Courier"/>
              </a:rPr>
              <a:t>] = </a:t>
            </a:r>
            <a:r>
              <a:rPr lang="en-US" sz="2400" b="1" dirty="0">
                <a:solidFill>
                  <a:schemeClr val="accent5"/>
                </a:solidFill>
                <a:latin typeface="Courier"/>
                <a:cs typeface="Courier"/>
              </a:rPr>
              <a:t>colorize</a:t>
            </a:r>
            <a:r>
              <a:rPr lang="en-US" sz="2400" dirty="0">
                <a:solidFill>
                  <a:srgbClr val="000000"/>
                </a:solidFill>
                <a:latin typeface="Courier"/>
                <a:cs typeface="Courier"/>
              </a:rPr>
              <a:t>(raw);</a:t>
            </a:r>
          </a:p>
          <a:p>
            <a:pPr>
              <a:lnSpc>
                <a:spcPct val="120000"/>
              </a:lnSpc>
            </a:pPr>
            <a:r>
              <a:rPr lang="en-US" sz="2400" dirty="0">
                <a:solidFill>
                  <a:srgbClr val="000000"/>
                </a:solidFill>
                <a:latin typeface="Courier"/>
                <a:cs typeface="Courier"/>
              </a:rPr>
              <a:t>}</a:t>
            </a:r>
          </a:p>
          <a:p>
            <a:pPr>
              <a:lnSpc>
                <a:spcPct val="120000"/>
              </a:lnSpc>
            </a:pPr>
            <a:r>
              <a:rPr lang="en-US" sz="2400" dirty="0">
                <a:solidFill>
                  <a:srgbClr val="000000"/>
                </a:solidFill>
                <a:latin typeface="Courier"/>
                <a:cs typeface="Courier"/>
              </a:rPr>
              <a:t>(</a:t>
            </a:r>
            <a:r>
              <a:rPr lang="en-US" sz="2400" dirty="0" err="1">
                <a:solidFill>
                  <a:srgbClr val="000000"/>
                </a:solidFill>
                <a:latin typeface="Courier"/>
                <a:cs typeface="Courier"/>
              </a:rPr>
              <a:t>topTiles</a:t>
            </a:r>
            <a:r>
              <a:rPr lang="en-US" sz="2400" dirty="0">
                <a:solidFill>
                  <a:srgbClr val="000000"/>
                </a:solidFill>
                <a:latin typeface="Courier"/>
                <a:cs typeface="Courier"/>
              </a:rPr>
              <a:t>, </a:t>
            </a:r>
            <a:r>
              <a:rPr lang="en-US" sz="2400" dirty="0" err="1" smtClean="0">
                <a:solidFill>
                  <a:srgbClr val="000000"/>
                </a:solidFill>
                <a:latin typeface="Courier"/>
                <a:cs typeface="Courier"/>
              </a:rPr>
              <a:t>topFiles</a:t>
            </a:r>
            <a:r>
              <a:rPr lang="en-US" sz="2400" dirty="0" smtClean="0">
                <a:solidFill>
                  <a:srgbClr val="000000"/>
                </a:solidFill>
                <a:latin typeface="Courier"/>
                <a:cs typeface="Courier"/>
              </a:rPr>
              <a:t>, </a:t>
            </a:r>
            <a:r>
              <a:rPr lang="en-US" sz="2400" dirty="0" err="1" smtClean="0">
                <a:solidFill>
                  <a:srgbClr val="000000"/>
                </a:solidFill>
                <a:latin typeface="Courier"/>
                <a:cs typeface="Courier"/>
              </a:rPr>
              <a:t>topColors</a:t>
            </a:r>
            <a:r>
              <a:rPr lang="en-US" sz="2400" dirty="0" smtClean="0">
                <a:solidFill>
                  <a:srgbClr val="000000"/>
                </a:solidFill>
                <a:latin typeface="Courier"/>
                <a:cs typeface="Courier"/>
              </a:rPr>
              <a:t>) </a:t>
            </a:r>
            <a:r>
              <a:rPr lang="en-US" sz="2400" dirty="0">
                <a:solidFill>
                  <a:srgbClr val="000000"/>
                </a:solidFill>
                <a:latin typeface="Courier"/>
                <a:cs typeface="Courier"/>
              </a:rPr>
              <a:t>=</a:t>
            </a:r>
          </a:p>
          <a:p>
            <a:pPr>
              <a:lnSpc>
                <a:spcPct val="120000"/>
              </a:lnSpc>
            </a:pPr>
            <a:r>
              <a:rPr lang="en-US" sz="2400" dirty="0">
                <a:solidFill>
                  <a:srgbClr val="000000"/>
                </a:solidFill>
                <a:latin typeface="Courier"/>
                <a:cs typeface="Courier"/>
              </a:rPr>
              <a:t>    </a:t>
            </a:r>
            <a:r>
              <a:rPr lang="en-US" sz="2400" b="1" dirty="0">
                <a:solidFill>
                  <a:schemeClr val="accent6"/>
                </a:solidFill>
                <a:latin typeface="Courier"/>
                <a:cs typeface="Courier"/>
              </a:rPr>
              <a:t>analyze</a:t>
            </a:r>
            <a:r>
              <a:rPr lang="en-US" sz="2400" dirty="0">
                <a:solidFill>
                  <a:srgbClr val="000000"/>
                </a:solidFill>
                <a:latin typeface="Courier"/>
                <a:cs typeface="Courier"/>
              </a:rPr>
              <a:t>(land, </a:t>
            </a:r>
            <a:r>
              <a:rPr lang="en-US" sz="2400" dirty="0" err="1">
                <a:solidFill>
                  <a:srgbClr val="000000"/>
                </a:solidFill>
                <a:latin typeface="Courier"/>
                <a:cs typeface="Courier"/>
              </a:rPr>
              <a:t>landType</a:t>
            </a:r>
            <a:r>
              <a:rPr lang="en-US" sz="2400" dirty="0">
                <a:solidFill>
                  <a:srgbClr val="000000"/>
                </a:solidFill>
                <a:latin typeface="Courier"/>
                <a:cs typeface="Courier"/>
              </a:rPr>
              <a:t>, </a:t>
            </a:r>
            <a:r>
              <a:rPr lang="en-US" sz="2400" dirty="0" err="1">
                <a:solidFill>
                  <a:srgbClr val="000000"/>
                </a:solidFill>
                <a:latin typeface="Courier"/>
                <a:cs typeface="Courier"/>
              </a:rPr>
              <a:t>nSelect</a:t>
            </a:r>
            <a:r>
              <a:rPr lang="en-US" sz="2400" dirty="0">
                <a:solidFill>
                  <a:srgbClr val="000000"/>
                </a:solidFill>
                <a:latin typeface="Courier"/>
                <a:cs typeface="Courier"/>
              </a:rPr>
              <a:t>);</a:t>
            </a:r>
          </a:p>
          <a:p>
            <a:pPr>
              <a:lnSpc>
                <a:spcPct val="120000"/>
              </a:lnSpc>
            </a:pPr>
            <a:endParaRPr lang="en-US" sz="1000" dirty="0">
              <a:solidFill>
                <a:srgbClr val="000000"/>
              </a:solidFill>
              <a:latin typeface="Courier"/>
              <a:cs typeface="Courier"/>
            </a:endParaRPr>
          </a:p>
          <a:p>
            <a:pPr>
              <a:lnSpc>
                <a:spcPct val="120000"/>
              </a:lnSpc>
            </a:pPr>
            <a:endParaRPr lang="en-US" sz="1000" dirty="0">
              <a:solidFill>
                <a:srgbClr val="000000"/>
              </a:solidFill>
              <a:latin typeface="Courier"/>
              <a:cs typeface="Courier"/>
            </a:endParaRPr>
          </a:p>
          <a:p>
            <a:pPr>
              <a:lnSpc>
                <a:spcPct val="120000"/>
              </a:lnSpc>
            </a:pPr>
            <a:r>
              <a:rPr lang="en-US" sz="2400" dirty="0" err="1">
                <a:solidFill>
                  <a:srgbClr val="000000"/>
                </a:solidFill>
                <a:latin typeface="Courier"/>
                <a:cs typeface="Courier"/>
              </a:rPr>
              <a:t>gridMap</a:t>
            </a:r>
            <a:r>
              <a:rPr lang="en-US" sz="2400" dirty="0">
                <a:solidFill>
                  <a:srgbClr val="000000"/>
                </a:solidFill>
                <a:latin typeface="Courier"/>
                <a:cs typeface="Courier"/>
              </a:rPr>
              <a:t> = </a:t>
            </a:r>
            <a:r>
              <a:rPr lang="en-US" sz="2400" b="1" dirty="0">
                <a:solidFill>
                  <a:schemeClr val="accent2"/>
                </a:solidFill>
                <a:latin typeface="Courier"/>
                <a:cs typeface="Courier"/>
              </a:rPr>
              <a:t>mark</a:t>
            </a:r>
            <a:r>
              <a:rPr lang="en-US" sz="2400" dirty="0">
                <a:solidFill>
                  <a:srgbClr val="000000"/>
                </a:solidFill>
                <a:latin typeface="Courier"/>
                <a:cs typeface="Courier"/>
              </a:rPr>
              <a:t>(</a:t>
            </a:r>
            <a:r>
              <a:rPr lang="en-US" sz="2400" dirty="0" err="1">
                <a:solidFill>
                  <a:srgbClr val="000000"/>
                </a:solidFill>
                <a:latin typeface="Courier"/>
                <a:cs typeface="Courier"/>
              </a:rPr>
              <a:t>topTiles</a:t>
            </a:r>
            <a:r>
              <a:rPr lang="en-US" sz="2400" dirty="0">
                <a:solidFill>
                  <a:srgbClr val="000000"/>
                </a:solidFill>
                <a:latin typeface="Courier"/>
                <a:cs typeface="Courier"/>
              </a:rPr>
              <a:t>);</a:t>
            </a:r>
          </a:p>
          <a:p>
            <a:pPr>
              <a:lnSpc>
                <a:spcPct val="120000"/>
              </a:lnSpc>
            </a:pPr>
            <a:r>
              <a:rPr lang="en-US" sz="2400" dirty="0">
                <a:solidFill>
                  <a:srgbClr val="000000"/>
                </a:solidFill>
                <a:latin typeface="Courier"/>
                <a:cs typeface="Courier"/>
              </a:rPr>
              <a:t>montage = </a:t>
            </a:r>
            <a:r>
              <a:rPr lang="en-US" sz="2400" dirty="0" smtClean="0">
                <a:solidFill>
                  <a:srgbClr val="000000"/>
                </a:solidFill>
                <a:latin typeface="Courier"/>
                <a:cs typeface="Courier"/>
              </a:rPr>
              <a:t> </a:t>
            </a:r>
            <a:br>
              <a:rPr lang="en-US" sz="2400" dirty="0" smtClean="0">
                <a:solidFill>
                  <a:srgbClr val="000000"/>
                </a:solidFill>
                <a:latin typeface="Courier"/>
                <a:cs typeface="Courier"/>
              </a:rPr>
            </a:br>
            <a:r>
              <a:rPr lang="en-US" sz="2400" dirty="0" smtClean="0">
                <a:solidFill>
                  <a:srgbClr val="000000"/>
                </a:solidFill>
                <a:latin typeface="Courier"/>
                <a:cs typeface="Courier"/>
              </a:rPr>
              <a:t>  </a:t>
            </a:r>
            <a:r>
              <a:rPr lang="en-US" sz="2400" b="1" dirty="0" smtClean="0">
                <a:solidFill>
                  <a:schemeClr val="bg2">
                    <a:lumMod val="50000"/>
                  </a:schemeClr>
                </a:solidFill>
                <a:latin typeface="Courier"/>
                <a:cs typeface="Courier"/>
              </a:rPr>
              <a:t>assemble</a:t>
            </a:r>
            <a:r>
              <a:rPr lang="en-US" sz="2400" dirty="0">
                <a:solidFill>
                  <a:srgbClr val="000000"/>
                </a:solidFill>
                <a:latin typeface="Courier"/>
                <a:cs typeface="Courier"/>
              </a:rPr>
              <a:t>(</a:t>
            </a:r>
            <a:r>
              <a:rPr lang="en-US" sz="2400" dirty="0" err="1">
                <a:solidFill>
                  <a:srgbClr val="000000"/>
                </a:solidFill>
                <a:latin typeface="Courier"/>
                <a:cs typeface="Courier"/>
              </a:rPr>
              <a:t>topFiles,</a:t>
            </a:r>
            <a:r>
              <a:rPr lang="en-US" sz="2400" dirty="0" err="1" smtClean="0">
                <a:solidFill>
                  <a:srgbClr val="000000"/>
                </a:solidFill>
                <a:latin typeface="Courier"/>
                <a:cs typeface="Courier"/>
              </a:rPr>
              <a:t>colorFiles</a:t>
            </a:r>
            <a:r>
              <a:rPr lang="en-US" sz="2400" dirty="0" err="1">
                <a:solidFill>
                  <a:srgbClr val="000000"/>
                </a:solidFill>
                <a:latin typeface="Courier"/>
                <a:cs typeface="Courier"/>
              </a:rPr>
              <a:t>,webDir</a:t>
            </a:r>
            <a:r>
              <a:rPr lang="en-US" sz="2400" dirty="0">
                <a:solidFill>
                  <a:srgbClr val="000000"/>
                </a:solidFill>
                <a:latin typeface="Courier"/>
                <a:cs typeface="Courier"/>
              </a:rPr>
              <a:t>);</a:t>
            </a:r>
          </a:p>
        </p:txBody>
      </p:sp>
    </p:spTree>
    <p:extLst>
      <p:ext uri="{BB962C8B-B14F-4D97-AF65-F5344CB8AC3E}">
        <p14:creationId xmlns:p14="http://schemas.microsoft.com/office/powerpoint/2010/main" val="3503544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lstStyle/>
          <a:p>
            <a:r>
              <a:rPr lang="en-US" b="0" dirty="0">
                <a:solidFill>
                  <a:srgbClr val="406F9E"/>
                </a:solidFill>
              </a:rPr>
              <a:t>E</a:t>
            </a:r>
            <a:r>
              <a:rPr lang="en-US" b="0" dirty="0" smtClean="0">
                <a:solidFill>
                  <a:srgbClr val="406F9E"/>
                </a:solidFill>
              </a:rPr>
              <a:t>xample of Swift’s implicit parallelism:</a:t>
            </a:r>
            <a:br>
              <a:rPr lang="en-US" b="0" dirty="0" smtClean="0">
                <a:solidFill>
                  <a:srgbClr val="406F9E"/>
                </a:solidFill>
              </a:rPr>
            </a:br>
            <a:r>
              <a:rPr lang="en-US" b="0" dirty="0" smtClean="0">
                <a:solidFill>
                  <a:srgbClr val="406F9E"/>
                </a:solidFill>
              </a:rPr>
              <a:t>            Processing MODIS land-use data</a:t>
            </a:r>
            <a:endParaRPr lang="en-US" b="0" dirty="0">
              <a:solidFill>
                <a:srgbClr val="406F9E"/>
              </a:solidFill>
            </a:endParaRPr>
          </a:p>
        </p:txBody>
      </p:sp>
      <p:pic>
        <p:nvPicPr>
          <p:cNvPr id="5" name="Picture 4" descr="wfdetails.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73966" y="1494386"/>
            <a:ext cx="6779077" cy="4144414"/>
          </a:xfrm>
          <a:prstGeom prst="rect">
            <a:avLst/>
          </a:prstGeom>
        </p:spPr>
      </p:pic>
      <p:sp>
        <p:nvSpPr>
          <p:cNvPr id="6" name="Rectangle 2"/>
          <p:cNvSpPr txBox="1">
            <a:spLocks noChangeArrowheads="1"/>
          </p:cNvSpPr>
          <p:nvPr/>
        </p:nvSpPr>
        <p:spPr bwMode="auto">
          <a:xfrm>
            <a:off x="533400" y="5257800"/>
            <a:ext cx="8400782" cy="1161395"/>
          </a:xfrm>
          <a:prstGeom prst="rect">
            <a:avLst/>
          </a:prstGeom>
          <a:noFill/>
          <a:ln w="9525">
            <a:noFill/>
            <a:round/>
            <a:headEnd/>
            <a:tailEnd/>
          </a:ln>
        </p:spPr>
        <p:txBody>
          <a:bodyPr lIns="90000" tIns="46800" rIns="90000" bIns="46800" anchor="ctr">
            <a:prstTxWarp prst="textNoShape">
              <a:avLst/>
            </a:prstTxWarp>
          </a:bodyPr>
          <a:lstStyle/>
          <a:p>
            <a:pPr fontAlgn="auto">
              <a:lnSpc>
                <a:spcPct val="94000"/>
              </a:lnSpc>
              <a:spcBef>
                <a:spcPts val="0"/>
              </a:spcBef>
              <a:spcAft>
                <a:spcPts val="0"/>
              </a:spcAft>
              <a:buClr>
                <a:srgbClr val="000000"/>
              </a:buClr>
              <a:buSzPct val="100000"/>
              <a:defRPr/>
            </a:pPr>
            <a:r>
              <a:rPr lang="en-US" sz="1800" i="1" kern="0" dirty="0" smtClean="0">
                <a:solidFill>
                  <a:srgbClr val="000000"/>
                </a:solidFill>
                <a:latin typeface="Calibri"/>
                <a:ea typeface="+mn-ea"/>
                <a:cs typeface="+mn-cs"/>
              </a:rPr>
              <a:t> </a:t>
            </a:r>
            <a:r>
              <a:rPr lang="en-US" sz="1800" i="1" kern="0" dirty="0">
                <a:solidFill>
                  <a:srgbClr val="000000"/>
                </a:solidFill>
                <a:latin typeface="Calibri"/>
                <a:ea typeface="+mn-ea"/>
                <a:cs typeface="+mn-cs"/>
              </a:rPr>
              <a:t>I</a:t>
            </a:r>
            <a:r>
              <a:rPr lang="en-US" sz="1800" i="1" kern="0" dirty="0" smtClean="0">
                <a:solidFill>
                  <a:srgbClr val="000000"/>
                </a:solidFill>
                <a:latin typeface="Calibri"/>
                <a:ea typeface="+mn-ea"/>
                <a:cs typeface="+mn-cs"/>
              </a:rPr>
              <a:t>mage processing pipeline for land-use data from the MODIS satellite instrument…  </a:t>
            </a:r>
          </a:p>
        </p:txBody>
      </p:sp>
      <p:sp>
        <p:nvSpPr>
          <p:cNvPr id="3" name="Rounded Rectangle 2"/>
          <p:cNvSpPr/>
          <p:nvPr/>
        </p:nvSpPr>
        <p:spPr bwMode="auto">
          <a:xfrm>
            <a:off x="990600" y="2057400"/>
            <a:ext cx="7315200" cy="914400"/>
          </a:xfrm>
          <a:prstGeom prst="round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alibri" charset="0"/>
              <a:ea typeface="MS PGothic" pitchFamily="34" charset="-128"/>
              <a:cs typeface="MS PGothic" pitchFamily="34" charset="-128"/>
            </a:endParaRPr>
          </a:p>
        </p:txBody>
      </p:sp>
      <p:grpSp>
        <p:nvGrpSpPr>
          <p:cNvPr id="7" name="Group 6"/>
          <p:cNvGrpSpPr/>
          <p:nvPr/>
        </p:nvGrpSpPr>
        <p:grpSpPr>
          <a:xfrm>
            <a:off x="-152400" y="7037388"/>
            <a:ext cx="9144000" cy="506412"/>
            <a:chOff x="0" y="6351588"/>
            <a:chExt cx="9144000" cy="506412"/>
          </a:xfrm>
        </p:grpSpPr>
        <p:sp>
          <p:nvSpPr>
            <p:cNvPr id="8" name="Rectangle 7"/>
            <p:cNvSpPr/>
            <p:nvPr/>
          </p:nvSpPr>
          <p:spPr bwMode="auto">
            <a:xfrm>
              <a:off x="0" y="6351588"/>
              <a:ext cx="9144000" cy="5064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alibri" charset="0"/>
                <a:ea typeface="MS PGothic" pitchFamily="34" charset="-128"/>
                <a:cs typeface="MS PGothic" pitchFamily="34" charset="-128"/>
              </a:endParaRPr>
            </a:p>
          </p:txBody>
        </p:sp>
        <p:pic>
          <p:nvPicPr>
            <p:cNvPr id="9" name="Picture 8" descr="swift logo - blue.pdf"/>
            <p:cNvPicPr>
              <a:picLocks noChangeAspect="1"/>
            </p:cNvPicPr>
            <p:nvPr/>
          </p:nvPicPr>
          <p:blipFill rotWithShape="1">
            <a:blip r:embed="rId3" cstate="screen">
              <a:extLst>
                <a:ext uri="{28A0092B-C50C-407E-A947-70E740481C1C}">
                  <a14:useLocalDpi xmlns:a14="http://schemas.microsoft.com/office/drawing/2010/main"/>
                </a:ext>
              </a:extLst>
            </a:blip>
            <a:srcRect l="10219" t="28548" r="10584" b="27981"/>
            <a:stretch/>
          </p:blipFill>
          <p:spPr>
            <a:xfrm>
              <a:off x="76200" y="6552087"/>
              <a:ext cx="743095" cy="305913"/>
            </a:xfrm>
            <a:prstGeom prst="rect">
              <a:avLst/>
            </a:prstGeom>
          </p:spPr>
        </p:pic>
        <p:sp>
          <p:nvSpPr>
            <p:cNvPr id="10" name="TextBox 9"/>
            <p:cNvSpPr txBox="1"/>
            <p:nvPr/>
          </p:nvSpPr>
          <p:spPr>
            <a:xfrm>
              <a:off x="3620355" y="6519446"/>
              <a:ext cx="1905000" cy="338554"/>
            </a:xfrm>
            <a:prstGeom prst="rect">
              <a:avLst/>
            </a:prstGeom>
            <a:noFill/>
          </p:spPr>
          <p:txBody>
            <a:bodyPr wrap="square" rtlCol="0">
              <a:spAutoFit/>
            </a:bodyPr>
            <a:lstStyle/>
            <a:p>
              <a:r>
                <a:rPr lang="en-US" sz="1600" dirty="0" smtClean="0">
                  <a:solidFill>
                    <a:schemeClr val="accent1">
                      <a:lumMod val="75000"/>
                    </a:schemeClr>
                  </a:solidFill>
                  <a:latin typeface="+mn-lt"/>
                </a:rPr>
                <a:t>http://swift-</a:t>
              </a:r>
              <a:r>
                <a:rPr lang="en-US" sz="1600" dirty="0" err="1" smtClean="0">
                  <a:solidFill>
                    <a:schemeClr val="accent1">
                      <a:lumMod val="75000"/>
                    </a:schemeClr>
                  </a:solidFill>
                  <a:latin typeface="+mn-lt"/>
                </a:rPr>
                <a:t>lang.org</a:t>
              </a:r>
              <a:endParaRPr lang="en-US" sz="1600" dirty="0">
                <a:solidFill>
                  <a:schemeClr val="accent1">
                    <a:lumMod val="75000"/>
                  </a:schemeClr>
                </a:solidFill>
                <a:latin typeface="+mn-lt"/>
              </a:endParaRPr>
            </a:p>
          </p:txBody>
        </p:sp>
      </p:grpSp>
      <p:sp>
        <p:nvSpPr>
          <p:cNvPr id="11" name="Rounded Rectangle 10"/>
          <p:cNvSpPr/>
          <p:nvPr/>
        </p:nvSpPr>
        <p:spPr bwMode="auto">
          <a:xfrm>
            <a:off x="2438400" y="3505200"/>
            <a:ext cx="5715000" cy="914400"/>
          </a:xfrm>
          <a:prstGeom prst="round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alibri" charset="0"/>
              <a:ea typeface="MS PGothic" pitchFamily="34" charset="-128"/>
              <a:cs typeface="MS PGothic" pitchFamily="34" charset="-128"/>
            </a:endParaRPr>
          </a:p>
        </p:txBody>
      </p:sp>
    </p:spTree>
    <p:extLst>
      <p:ext uri="{BB962C8B-B14F-4D97-AF65-F5344CB8AC3E}">
        <p14:creationId xmlns:p14="http://schemas.microsoft.com/office/powerpoint/2010/main" val="272693628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534400" cy="1036638"/>
          </a:xfrm>
        </p:spPr>
        <p:txBody>
          <a:bodyPr/>
          <a:lstStyle/>
          <a:p>
            <a:r>
              <a:rPr lang="en-US" dirty="0">
                <a:solidFill>
                  <a:srgbClr val="406F9E"/>
                </a:solidFill>
              </a:rPr>
              <a:t>Swift </a:t>
            </a:r>
            <a:r>
              <a:rPr lang="en-US" dirty="0" smtClean="0">
                <a:solidFill>
                  <a:srgbClr val="406F9E"/>
                </a:solidFill>
              </a:rPr>
              <a:t>provides 4 </a:t>
            </a:r>
            <a:r>
              <a:rPr lang="en-US" dirty="0">
                <a:solidFill>
                  <a:srgbClr val="406F9E"/>
                </a:solidFill>
              </a:rPr>
              <a:t>important </a:t>
            </a:r>
            <a:r>
              <a:rPr lang="en-US" dirty="0" smtClean="0">
                <a:solidFill>
                  <a:srgbClr val="406F9E"/>
                </a:solidFill>
              </a:rPr>
              <a:t>benefits:</a:t>
            </a:r>
            <a:endParaRPr lang="en-US" dirty="0">
              <a:solidFill>
                <a:srgbClr val="406F9E"/>
              </a:solidFill>
            </a:endParaRPr>
          </a:p>
        </p:txBody>
      </p:sp>
      <p:sp>
        <p:nvSpPr>
          <p:cNvPr id="4" name="Slide Number Placeholder 3"/>
          <p:cNvSpPr>
            <a:spLocks noGrp="1"/>
          </p:cNvSpPr>
          <p:nvPr>
            <p:ph type="sldNum" sz="quarter" idx="12"/>
          </p:nvPr>
        </p:nvSpPr>
        <p:spPr/>
        <p:txBody>
          <a:bodyPr/>
          <a:lstStyle/>
          <a:p>
            <a:pPr>
              <a:defRPr/>
            </a:pPr>
            <a:fld id="{8BEE434E-B384-A245-84B1-C534A8D54264}" type="slidenum">
              <a:rPr lang="en-US" smtClean="0">
                <a:solidFill>
                  <a:prstClr val="black"/>
                </a:solidFill>
                <a:latin typeface="Calibri"/>
              </a:rPr>
              <a:pPr>
                <a:defRPr/>
              </a:pPr>
              <a:t>13</a:t>
            </a:fld>
            <a:endParaRPr lang="en-US">
              <a:solidFill>
                <a:prstClr val="black"/>
              </a:solidFill>
              <a:latin typeface="Calibri"/>
            </a:endParaRPr>
          </a:p>
        </p:txBody>
      </p:sp>
      <p:sp>
        <p:nvSpPr>
          <p:cNvPr id="7" name="Rectangle 2"/>
          <p:cNvSpPr txBox="1">
            <a:spLocks noChangeArrowheads="1"/>
          </p:cNvSpPr>
          <p:nvPr/>
        </p:nvSpPr>
        <p:spPr bwMode="auto">
          <a:xfrm>
            <a:off x="381000" y="1219200"/>
            <a:ext cx="9144000" cy="5486400"/>
          </a:xfrm>
          <a:prstGeom prst="rect">
            <a:avLst/>
          </a:prstGeom>
          <a:noFill/>
          <a:ln w="9525">
            <a:noFill/>
            <a:miter lim="800000"/>
            <a:headEnd/>
            <a:tailEnd/>
          </a:ln>
        </p:spPr>
        <p:txBody>
          <a:bodyPr lIns="78358" tIns="39179" rIns="78358" bIns="39179">
            <a:prstTxWarp prst="textNoShape">
              <a:avLst/>
            </a:prstTxWarp>
          </a:bodyPr>
          <a:lstStyle/>
          <a:p>
            <a:pPr marL="293844" indent="-293844" fontAlgn="auto">
              <a:lnSpc>
                <a:spcPct val="90000"/>
              </a:lnSpc>
              <a:spcBef>
                <a:spcPct val="20000"/>
              </a:spcBef>
              <a:spcAft>
                <a:spcPts val="0"/>
              </a:spcAft>
            </a:pPr>
            <a:r>
              <a:rPr lang="en-US" sz="2800" dirty="0">
                <a:solidFill>
                  <a:srgbClr val="7F7F7F"/>
                </a:solidFill>
                <a:latin typeface="Calibri"/>
                <a:ea typeface="+mn-ea"/>
                <a:cs typeface="+mn-cs"/>
              </a:rPr>
              <a:t>  </a:t>
            </a:r>
            <a:r>
              <a:rPr lang="en-US" sz="2800" dirty="0" smtClean="0">
                <a:solidFill>
                  <a:srgbClr val="7F7F7F"/>
                </a:solidFill>
                <a:latin typeface="Calibri"/>
                <a:ea typeface="+mn-ea"/>
                <a:cs typeface="+mn-cs"/>
              </a:rPr>
              <a:t>  Makes parallelism more transparent</a:t>
            </a:r>
            <a:endParaRPr lang="en-US" sz="2800" dirty="0">
              <a:solidFill>
                <a:srgbClr val="7F7F7F"/>
              </a:solidFill>
              <a:latin typeface="Calibri"/>
              <a:ea typeface="+mn-ea"/>
              <a:cs typeface="+mn-cs"/>
            </a:endParaRPr>
          </a:p>
          <a:p>
            <a:pPr marL="680196" lvl="2" indent="-380909" fontAlgn="auto">
              <a:lnSpc>
                <a:spcPct val="90000"/>
              </a:lnSpc>
              <a:spcBef>
                <a:spcPct val="20000"/>
              </a:spcBef>
              <a:spcAft>
                <a:spcPts val="0"/>
              </a:spcAft>
            </a:pPr>
            <a:r>
              <a:rPr lang="en-US" sz="2800" i="1" dirty="0">
                <a:solidFill>
                  <a:prstClr val="black"/>
                </a:solidFill>
                <a:latin typeface="Calibri"/>
                <a:ea typeface="+mn-ea"/>
                <a:cs typeface="+mn-cs"/>
              </a:rPr>
              <a:t> </a:t>
            </a:r>
            <a:r>
              <a:rPr lang="en-US" sz="2800" i="1" dirty="0" smtClean="0">
                <a:solidFill>
                  <a:prstClr val="black"/>
                </a:solidFill>
                <a:latin typeface="Calibri"/>
                <a:ea typeface="+mn-ea"/>
                <a:cs typeface="+mn-cs"/>
              </a:rPr>
              <a:t>  Implicitly parallel functional dataflow programming</a:t>
            </a:r>
          </a:p>
          <a:p>
            <a:pPr marL="680196" lvl="2" indent="-380909" fontAlgn="auto">
              <a:lnSpc>
                <a:spcPct val="90000"/>
              </a:lnSpc>
              <a:spcBef>
                <a:spcPts val="1543"/>
              </a:spcBef>
              <a:spcAft>
                <a:spcPts val="0"/>
              </a:spcAft>
            </a:pPr>
            <a:r>
              <a:rPr lang="en-US" sz="2800" dirty="0" smtClean="0">
                <a:solidFill>
                  <a:srgbClr val="7F7F7F"/>
                </a:solidFill>
                <a:latin typeface="Calibri"/>
                <a:ea typeface="+mn-ea"/>
                <a:cs typeface="+mn-cs"/>
              </a:rPr>
              <a:t>Makes computing location more transparent</a:t>
            </a:r>
          </a:p>
          <a:p>
            <a:pPr marL="435322" lvl="2" indent="-136039" fontAlgn="auto">
              <a:lnSpc>
                <a:spcPct val="90000"/>
              </a:lnSpc>
              <a:spcBef>
                <a:spcPct val="20000"/>
              </a:spcBef>
              <a:spcAft>
                <a:spcPts val="0"/>
              </a:spcAft>
            </a:pPr>
            <a:r>
              <a:rPr lang="en-US" sz="2800" i="1" dirty="0" smtClean="0">
                <a:solidFill>
                  <a:srgbClr val="000000"/>
                </a:solidFill>
                <a:latin typeface="Calibri"/>
                <a:ea typeface="+mn-ea"/>
                <a:cs typeface="+mn-cs"/>
              </a:rPr>
              <a:t>  </a:t>
            </a:r>
            <a:r>
              <a:rPr lang="en-US" sz="2800" i="1" dirty="0">
                <a:solidFill>
                  <a:prstClr val="black"/>
                </a:solidFill>
                <a:latin typeface="Calibri"/>
                <a:ea typeface="+mn-ea"/>
                <a:cs typeface="+mn-cs"/>
              </a:rPr>
              <a:t>R</a:t>
            </a:r>
            <a:r>
              <a:rPr lang="en-US" sz="2800" i="1" dirty="0" smtClean="0">
                <a:solidFill>
                  <a:prstClr val="black"/>
                </a:solidFill>
                <a:latin typeface="Calibri"/>
                <a:ea typeface="+mn-ea"/>
                <a:cs typeface="+mn-cs"/>
              </a:rPr>
              <a:t>uns </a:t>
            </a:r>
            <a:r>
              <a:rPr lang="en-US" sz="2800" i="1" dirty="0">
                <a:solidFill>
                  <a:prstClr val="black"/>
                </a:solidFill>
                <a:latin typeface="Calibri"/>
                <a:ea typeface="+mn-ea"/>
                <a:cs typeface="+mn-cs"/>
              </a:rPr>
              <a:t>your script on multiple distributed sites </a:t>
            </a:r>
            <a:r>
              <a:rPr lang="en-US" sz="2800" i="1" dirty="0" smtClean="0">
                <a:solidFill>
                  <a:prstClr val="black"/>
                </a:solidFill>
                <a:latin typeface="Calibri"/>
                <a:ea typeface="+mn-ea"/>
                <a:cs typeface="+mn-cs"/>
              </a:rPr>
              <a:t>and</a:t>
            </a:r>
            <a:br>
              <a:rPr lang="en-US" sz="2800" i="1" dirty="0" smtClean="0">
                <a:solidFill>
                  <a:prstClr val="black"/>
                </a:solidFill>
                <a:latin typeface="Calibri"/>
                <a:ea typeface="+mn-ea"/>
                <a:cs typeface="+mn-cs"/>
              </a:rPr>
            </a:br>
            <a:r>
              <a:rPr lang="en-US" sz="2800" i="1" dirty="0" smtClean="0">
                <a:solidFill>
                  <a:prstClr val="black"/>
                </a:solidFill>
                <a:latin typeface="Calibri"/>
                <a:ea typeface="+mn-ea"/>
                <a:cs typeface="+mn-cs"/>
              </a:rPr>
              <a:t>diverse </a:t>
            </a:r>
            <a:r>
              <a:rPr lang="en-US" sz="2800" i="1" dirty="0">
                <a:solidFill>
                  <a:prstClr val="black"/>
                </a:solidFill>
                <a:latin typeface="Calibri"/>
                <a:ea typeface="+mn-ea"/>
                <a:cs typeface="+mn-cs"/>
              </a:rPr>
              <a:t>computing resources </a:t>
            </a:r>
            <a:r>
              <a:rPr lang="en-US" sz="2800" i="1" dirty="0" smtClean="0">
                <a:solidFill>
                  <a:prstClr val="black"/>
                </a:solidFill>
                <a:latin typeface="Calibri"/>
                <a:ea typeface="+mn-ea"/>
                <a:cs typeface="+mn-cs"/>
              </a:rPr>
              <a:t>(desktop </a:t>
            </a:r>
            <a:r>
              <a:rPr lang="en-US" sz="2800" i="1" dirty="0">
                <a:solidFill>
                  <a:prstClr val="black"/>
                </a:solidFill>
                <a:latin typeface="Calibri"/>
                <a:ea typeface="+mn-ea"/>
                <a:cs typeface="+mn-cs"/>
              </a:rPr>
              <a:t>to petascale</a:t>
            </a:r>
            <a:r>
              <a:rPr lang="en-US" sz="2800" i="1" dirty="0" smtClean="0">
                <a:solidFill>
                  <a:prstClr val="black"/>
                </a:solidFill>
                <a:latin typeface="Calibri"/>
                <a:ea typeface="+mn-ea"/>
                <a:cs typeface="+mn-cs"/>
              </a:rPr>
              <a:t>)</a:t>
            </a:r>
            <a:endParaRPr lang="en-US" sz="2800" i="1" dirty="0">
              <a:solidFill>
                <a:srgbClr val="000000"/>
              </a:solidFill>
              <a:latin typeface="Calibri"/>
              <a:ea typeface="+mn-ea"/>
              <a:cs typeface="+mn-cs"/>
            </a:endParaRPr>
          </a:p>
          <a:p>
            <a:pPr marL="435322" lvl="1" indent="-136039" fontAlgn="auto">
              <a:lnSpc>
                <a:spcPct val="90000"/>
              </a:lnSpc>
              <a:spcBef>
                <a:spcPts val="1543"/>
              </a:spcBef>
              <a:spcAft>
                <a:spcPts val="0"/>
              </a:spcAft>
            </a:pPr>
            <a:r>
              <a:rPr lang="en-US" sz="2800" dirty="0" smtClean="0">
                <a:solidFill>
                  <a:srgbClr val="7F7F7F"/>
                </a:solidFill>
                <a:latin typeface="Calibri"/>
                <a:ea typeface="+mn-ea"/>
                <a:cs typeface="+mn-cs"/>
              </a:rPr>
              <a:t>Makes basic failure recovery transparent</a:t>
            </a:r>
            <a:endParaRPr lang="en-US" sz="2800" dirty="0">
              <a:solidFill>
                <a:srgbClr val="7F7F7F"/>
              </a:solidFill>
              <a:latin typeface="Calibri"/>
              <a:ea typeface="+mn-ea"/>
              <a:cs typeface="+mn-cs"/>
            </a:endParaRPr>
          </a:p>
          <a:p>
            <a:pPr marL="435322" lvl="2" indent="-136039" fontAlgn="auto">
              <a:lnSpc>
                <a:spcPct val="90000"/>
              </a:lnSpc>
              <a:spcBef>
                <a:spcPct val="20000"/>
              </a:spcBef>
              <a:spcAft>
                <a:spcPts val="0"/>
              </a:spcAft>
            </a:pPr>
            <a:r>
              <a:rPr lang="en-US" sz="2800" i="1" dirty="0">
                <a:solidFill>
                  <a:srgbClr val="000000"/>
                </a:solidFill>
                <a:latin typeface="Calibri"/>
                <a:ea typeface="+mn-ea"/>
                <a:cs typeface="+mn-cs"/>
              </a:rPr>
              <a:t>   </a:t>
            </a:r>
            <a:r>
              <a:rPr lang="en-US" sz="2800" i="1" dirty="0" smtClean="0">
                <a:solidFill>
                  <a:srgbClr val="000000"/>
                </a:solidFill>
                <a:latin typeface="Calibri"/>
                <a:ea typeface="+mn-ea"/>
                <a:cs typeface="+mn-cs"/>
              </a:rPr>
              <a:t>Retries/relocates failing tasks</a:t>
            </a:r>
          </a:p>
          <a:p>
            <a:pPr marL="435322" lvl="2" indent="-136039" fontAlgn="auto">
              <a:lnSpc>
                <a:spcPct val="90000"/>
              </a:lnSpc>
              <a:spcBef>
                <a:spcPct val="20000"/>
              </a:spcBef>
              <a:spcAft>
                <a:spcPts val="0"/>
              </a:spcAft>
            </a:pPr>
            <a:r>
              <a:rPr lang="en-US" sz="2800" i="1" dirty="0">
                <a:solidFill>
                  <a:srgbClr val="000000"/>
                </a:solidFill>
                <a:latin typeface="Calibri"/>
                <a:ea typeface="+mn-ea"/>
                <a:cs typeface="+mn-cs"/>
              </a:rPr>
              <a:t> </a:t>
            </a:r>
            <a:r>
              <a:rPr lang="en-US" sz="2800" i="1" dirty="0" smtClean="0">
                <a:solidFill>
                  <a:srgbClr val="000000"/>
                </a:solidFill>
                <a:latin typeface="Calibri"/>
                <a:ea typeface="+mn-ea"/>
                <a:cs typeface="+mn-cs"/>
              </a:rPr>
              <a:t>  Can restart failing runs</a:t>
            </a:r>
            <a:r>
              <a:rPr lang="en-US" sz="2800" i="1" dirty="0">
                <a:solidFill>
                  <a:srgbClr val="000000"/>
                </a:solidFill>
                <a:latin typeface="Calibri"/>
                <a:ea typeface="+mn-ea"/>
                <a:cs typeface="+mn-cs"/>
              </a:rPr>
              <a:t> </a:t>
            </a:r>
            <a:r>
              <a:rPr lang="en-US" sz="2800" i="1" dirty="0" smtClean="0">
                <a:solidFill>
                  <a:srgbClr val="000000"/>
                </a:solidFill>
                <a:latin typeface="Calibri"/>
                <a:ea typeface="+mn-ea"/>
                <a:cs typeface="+mn-cs"/>
              </a:rPr>
              <a:t>from point of failure</a:t>
            </a:r>
          </a:p>
          <a:p>
            <a:pPr marL="435322" lvl="1" indent="-136039" fontAlgn="auto">
              <a:lnSpc>
                <a:spcPct val="90000"/>
              </a:lnSpc>
              <a:spcBef>
                <a:spcPts val="1543"/>
              </a:spcBef>
              <a:spcAft>
                <a:spcPts val="0"/>
              </a:spcAft>
            </a:pPr>
            <a:r>
              <a:rPr lang="en-US" sz="2800" dirty="0" smtClean="0">
                <a:solidFill>
                  <a:srgbClr val="7F7F7F"/>
                </a:solidFill>
                <a:latin typeface="Calibri"/>
                <a:ea typeface="+mn-ea"/>
                <a:cs typeface="+mn-cs"/>
              </a:rPr>
              <a:t>Enables provenance capture</a:t>
            </a:r>
            <a:endParaRPr lang="en-US" sz="2800" dirty="0">
              <a:solidFill>
                <a:srgbClr val="7F7F7F"/>
              </a:solidFill>
              <a:latin typeface="Calibri"/>
              <a:ea typeface="+mn-ea"/>
              <a:cs typeface="+mn-cs"/>
            </a:endParaRPr>
          </a:p>
          <a:p>
            <a:pPr marL="435322" lvl="2" indent="-136039" fontAlgn="auto">
              <a:lnSpc>
                <a:spcPct val="90000"/>
              </a:lnSpc>
              <a:spcBef>
                <a:spcPct val="20000"/>
              </a:spcBef>
              <a:spcAft>
                <a:spcPts val="0"/>
              </a:spcAft>
            </a:pPr>
            <a:r>
              <a:rPr lang="en-US" sz="2800" i="1" dirty="0">
                <a:solidFill>
                  <a:srgbClr val="000000"/>
                </a:solidFill>
                <a:latin typeface="Calibri"/>
                <a:ea typeface="+mn-ea"/>
                <a:cs typeface="+mn-cs"/>
              </a:rPr>
              <a:t>   </a:t>
            </a:r>
            <a:r>
              <a:rPr lang="en-US" sz="2800" i="1" dirty="0" smtClean="0">
                <a:solidFill>
                  <a:srgbClr val="000000"/>
                </a:solidFill>
                <a:latin typeface="Calibri"/>
                <a:ea typeface="+mn-ea"/>
                <a:cs typeface="+mn-cs"/>
              </a:rPr>
              <a:t>Tasks have recordable inputs and outputs</a:t>
            </a:r>
            <a:endParaRPr lang="en-US" sz="2800" i="1" dirty="0">
              <a:solidFill>
                <a:srgbClr val="FF0000"/>
              </a:solidFill>
              <a:latin typeface="Calibri"/>
              <a:ea typeface="+mn-ea"/>
              <a:cs typeface="+mn-cs"/>
            </a:endParaRPr>
          </a:p>
          <a:p>
            <a:pPr marL="435322" lvl="2" indent="-136039" fontAlgn="auto">
              <a:lnSpc>
                <a:spcPct val="90000"/>
              </a:lnSpc>
              <a:spcBef>
                <a:spcPct val="20000"/>
              </a:spcBef>
              <a:spcAft>
                <a:spcPts val="0"/>
              </a:spcAft>
            </a:pPr>
            <a:endParaRPr lang="en-US" sz="2800" i="1" dirty="0">
              <a:solidFill>
                <a:srgbClr val="FF0000"/>
              </a:solidFill>
              <a:latin typeface="Calibri"/>
              <a:ea typeface="+mn-ea"/>
              <a:cs typeface="+mn-cs"/>
            </a:endParaRPr>
          </a:p>
        </p:txBody>
      </p:sp>
      <p:sp>
        <p:nvSpPr>
          <p:cNvPr id="10" name="TextBox 9"/>
          <p:cNvSpPr txBox="1"/>
          <p:nvPr/>
        </p:nvSpPr>
        <p:spPr>
          <a:xfrm>
            <a:off x="6400800" y="3911600"/>
            <a:ext cx="184666" cy="369332"/>
          </a:xfrm>
          <a:prstGeom prst="rect">
            <a:avLst/>
          </a:prstGeom>
          <a:noFill/>
        </p:spPr>
        <p:txBody>
          <a:bodyPr wrap="none" rtlCol="0">
            <a:spAutoFit/>
          </a:bodyPr>
          <a:lstStyle/>
          <a:p>
            <a:pPr fontAlgn="auto">
              <a:spcBef>
                <a:spcPts val="0"/>
              </a:spcBef>
              <a:spcAft>
                <a:spcPts val="0"/>
              </a:spcAft>
            </a:pPr>
            <a:endParaRPr lang="en-US" sz="1800" dirty="0">
              <a:solidFill>
                <a:prstClr val="black"/>
              </a:solidFill>
              <a:latin typeface="Calibri"/>
              <a:ea typeface="+mn-ea"/>
              <a:cs typeface="+mn-cs"/>
            </a:endParaRPr>
          </a:p>
        </p:txBody>
      </p:sp>
    </p:spTree>
    <p:extLst>
      <p:ext uri="{BB962C8B-B14F-4D97-AF65-F5344CB8AC3E}">
        <p14:creationId xmlns:p14="http://schemas.microsoft.com/office/powerpoint/2010/main" val="377280005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solidFill>
                  <a:srgbClr val="406F9E"/>
                </a:solidFill>
              </a:rPr>
              <a:t>Swift/T: productive extreme-scale scripting</a:t>
            </a:r>
            <a:endParaRPr lang="en-US" b="0" dirty="0">
              <a:solidFill>
                <a:srgbClr val="406F9E"/>
              </a:solidFill>
            </a:endParaRPr>
          </a:p>
        </p:txBody>
      </p:sp>
      <p:sp>
        <p:nvSpPr>
          <p:cNvPr id="3" name="Content Placeholder 2"/>
          <p:cNvSpPr>
            <a:spLocks noGrp="1"/>
          </p:cNvSpPr>
          <p:nvPr>
            <p:ph idx="1"/>
          </p:nvPr>
        </p:nvSpPr>
        <p:spPr>
          <a:xfrm>
            <a:off x="304800" y="4389437"/>
            <a:ext cx="8743125" cy="2239963"/>
          </a:xfrm>
        </p:spPr>
        <p:txBody>
          <a:bodyPr/>
          <a:lstStyle/>
          <a:p>
            <a:r>
              <a:rPr lang="en-US" dirty="0" smtClean="0">
                <a:solidFill>
                  <a:schemeClr val="accent1">
                    <a:lumMod val="75000"/>
                  </a:schemeClr>
                </a:solidFill>
              </a:rPr>
              <a:t>Script-like programming with “leaf” tasks</a:t>
            </a:r>
          </a:p>
          <a:p>
            <a:pPr lvl="1"/>
            <a:r>
              <a:rPr lang="en-US" dirty="0" smtClean="0">
                <a:solidFill>
                  <a:schemeClr val="accent1">
                    <a:lumMod val="75000"/>
                  </a:schemeClr>
                </a:solidFill>
              </a:rPr>
              <a:t>In-memory function calls in C++, Fortran, Python, R, … passing in-memory objects</a:t>
            </a:r>
          </a:p>
          <a:p>
            <a:pPr lvl="1"/>
            <a:r>
              <a:rPr lang="en-US" dirty="0">
                <a:solidFill>
                  <a:schemeClr val="accent1">
                    <a:lumMod val="75000"/>
                  </a:schemeClr>
                </a:solidFill>
              </a:rPr>
              <a:t>More expressive than master-worker for “programming in the large”</a:t>
            </a:r>
          </a:p>
          <a:p>
            <a:pPr lvl="1"/>
            <a:r>
              <a:rPr lang="en-US" dirty="0" smtClean="0">
                <a:solidFill>
                  <a:schemeClr val="accent1">
                    <a:lumMod val="75000"/>
                  </a:schemeClr>
                </a:solidFill>
              </a:rPr>
              <a:t>Leaf tasks can be MPI programs, etc. Can be separate processes if OS permits.</a:t>
            </a:r>
          </a:p>
          <a:p>
            <a:r>
              <a:rPr lang="en-US" dirty="0" smtClean="0">
                <a:solidFill>
                  <a:schemeClr val="accent1">
                    <a:lumMod val="75000"/>
                  </a:schemeClr>
                </a:solidFill>
              </a:rPr>
              <a:t>Distributed, </a:t>
            </a:r>
            <a:r>
              <a:rPr lang="en-US" i="1" dirty="0" smtClean="0">
                <a:solidFill>
                  <a:schemeClr val="accent1">
                    <a:lumMod val="75000"/>
                  </a:schemeClr>
                </a:solidFill>
              </a:rPr>
              <a:t>scalable</a:t>
            </a:r>
            <a:r>
              <a:rPr lang="en-US" dirty="0" smtClean="0">
                <a:solidFill>
                  <a:schemeClr val="accent1">
                    <a:lumMod val="75000"/>
                  </a:schemeClr>
                </a:solidFill>
              </a:rPr>
              <a:t> runtime manages tasks, load balancing, data movement</a:t>
            </a:r>
          </a:p>
          <a:p>
            <a:r>
              <a:rPr lang="en-US" dirty="0" smtClean="0">
                <a:solidFill>
                  <a:schemeClr val="accent1">
                    <a:lumMod val="75000"/>
                  </a:schemeClr>
                </a:solidFill>
              </a:rPr>
              <a:t>User function calls to external code run on thousands of worker nodes</a:t>
            </a:r>
          </a:p>
        </p:txBody>
      </p:sp>
      <p:grpSp>
        <p:nvGrpSpPr>
          <p:cNvPr id="32" name="Group 31"/>
          <p:cNvGrpSpPr/>
          <p:nvPr/>
        </p:nvGrpSpPr>
        <p:grpSpPr>
          <a:xfrm>
            <a:off x="1104900" y="990600"/>
            <a:ext cx="6781800" cy="3276600"/>
            <a:chOff x="1181877" y="2133600"/>
            <a:chExt cx="7013508" cy="3505200"/>
          </a:xfrm>
        </p:grpSpPr>
        <p:grpSp>
          <p:nvGrpSpPr>
            <p:cNvPr id="11" name="Group 10"/>
            <p:cNvGrpSpPr/>
            <p:nvPr/>
          </p:nvGrpSpPr>
          <p:grpSpPr>
            <a:xfrm>
              <a:off x="1181877" y="2389900"/>
              <a:ext cx="1918996" cy="1735494"/>
              <a:chOff x="877077" y="3203510"/>
              <a:chExt cx="1918996" cy="1735494"/>
            </a:xfrm>
          </p:grpSpPr>
          <p:sp>
            <p:nvSpPr>
              <p:cNvPr id="13" name="Rectangle 12"/>
              <p:cNvSpPr/>
              <p:nvPr/>
            </p:nvSpPr>
            <p:spPr>
              <a:xfrm>
                <a:off x="1181877" y="3508310"/>
                <a:ext cx="1614196" cy="1430694"/>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prstClr val="black"/>
                    </a:solidFill>
                    <a:latin typeface="Calibri"/>
                  </a:rPr>
                  <a:t>Swift control process</a:t>
                </a:r>
                <a:endParaRPr lang="en-US" dirty="0">
                  <a:solidFill>
                    <a:prstClr val="black"/>
                  </a:solidFill>
                  <a:latin typeface="Calibri"/>
                </a:endParaRPr>
              </a:p>
            </p:txBody>
          </p:sp>
          <p:sp>
            <p:nvSpPr>
              <p:cNvPr id="12" name="Rectangle 11"/>
              <p:cNvSpPr/>
              <p:nvPr/>
            </p:nvSpPr>
            <p:spPr>
              <a:xfrm>
                <a:off x="1029477" y="3355910"/>
                <a:ext cx="1614196" cy="1430694"/>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prstClr val="black"/>
                    </a:solidFill>
                    <a:latin typeface="Calibri"/>
                  </a:rPr>
                  <a:t>Swift control process</a:t>
                </a:r>
                <a:endParaRPr lang="en-US" dirty="0">
                  <a:solidFill>
                    <a:prstClr val="black"/>
                  </a:solidFill>
                  <a:latin typeface="Calibri"/>
                </a:endParaRPr>
              </a:p>
            </p:txBody>
          </p:sp>
          <p:sp>
            <p:nvSpPr>
              <p:cNvPr id="4" name="Rectangle 3"/>
              <p:cNvSpPr/>
              <p:nvPr/>
            </p:nvSpPr>
            <p:spPr>
              <a:xfrm>
                <a:off x="877077" y="3203510"/>
                <a:ext cx="1614196" cy="1430694"/>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2200" dirty="0" smtClean="0">
                    <a:solidFill>
                      <a:prstClr val="black"/>
                    </a:solidFill>
                    <a:latin typeface="Calibri"/>
                  </a:rPr>
                  <a:t>Parallel</a:t>
                </a:r>
                <a:br>
                  <a:rPr lang="en-US" sz="2200" dirty="0" smtClean="0">
                    <a:solidFill>
                      <a:prstClr val="black"/>
                    </a:solidFill>
                    <a:latin typeface="Calibri"/>
                  </a:rPr>
                </a:br>
                <a:r>
                  <a:rPr lang="en-US" sz="2200" dirty="0" smtClean="0">
                    <a:solidFill>
                      <a:prstClr val="black"/>
                    </a:solidFill>
                    <a:latin typeface="Calibri"/>
                  </a:rPr>
                  <a:t>evaluator</a:t>
                </a:r>
                <a:br>
                  <a:rPr lang="en-US" sz="2200" dirty="0" smtClean="0">
                    <a:solidFill>
                      <a:prstClr val="black"/>
                    </a:solidFill>
                    <a:latin typeface="Calibri"/>
                  </a:rPr>
                </a:br>
                <a:r>
                  <a:rPr lang="en-US" sz="2200" dirty="0" smtClean="0">
                    <a:solidFill>
                      <a:prstClr val="black"/>
                    </a:solidFill>
                    <a:latin typeface="Calibri"/>
                  </a:rPr>
                  <a:t>and</a:t>
                </a:r>
                <a:br>
                  <a:rPr lang="en-US" sz="2200" dirty="0" smtClean="0">
                    <a:solidFill>
                      <a:prstClr val="black"/>
                    </a:solidFill>
                    <a:latin typeface="Calibri"/>
                  </a:rPr>
                </a:br>
                <a:r>
                  <a:rPr lang="en-US" sz="2200" dirty="0" smtClean="0">
                    <a:solidFill>
                      <a:prstClr val="black"/>
                    </a:solidFill>
                    <a:latin typeface="Calibri"/>
                  </a:rPr>
                  <a:t>data store</a:t>
                </a:r>
                <a:endParaRPr lang="en-US" sz="2200" dirty="0">
                  <a:solidFill>
                    <a:prstClr val="black"/>
                  </a:solidFill>
                  <a:latin typeface="Calibri"/>
                </a:endParaRPr>
              </a:p>
            </p:txBody>
          </p:sp>
        </p:grpSp>
        <p:grpSp>
          <p:nvGrpSpPr>
            <p:cNvPr id="8" name="Group 7"/>
            <p:cNvGrpSpPr/>
            <p:nvPr/>
          </p:nvGrpSpPr>
          <p:grpSpPr>
            <a:xfrm>
              <a:off x="4309185" y="2133600"/>
              <a:ext cx="3886200" cy="3505200"/>
              <a:chOff x="3200400" y="3200400"/>
              <a:chExt cx="3886200" cy="3505200"/>
            </a:xfrm>
          </p:grpSpPr>
          <p:grpSp>
            <p:nvGrpSpPr>
              <p:cNvPr id="23" name="Group 22"/>
              <p:cNvGrpSpPr/>
              <p:nvPr/>
            </p:nvGrpSpPr>
            <p:grpSpPr>
              <a:xfrm>
                <a:off x="3505200" y="3505200"/>
                <a:ext cx="3581400" cy="3200400"/>
                <a:chOff x="3200400" y="3200400"/>
                <a:chExt cx="3581400" cy="3200400"/>
              </a:xfrm>
            </p:grpSpPr>
            <p:sp>
              <p:nvSpPr>
                <p:cNvPr id="24" name="Rectangle 23"/>
                <p:cNvSpPr/>
                <p:nvPr/>
              </p:nvSpPr>
              <p:spPr>
                <a:xfrm>
                  <a:off x="3200400" y="3200400"/>
                  <a:ext cx="3581400" cy="3200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prstClr val="black"/>
                      </a:solidFill>
                      <a:latin typeface="Calibri"/>
                    </a:rPr>
                    <a:t>Swift worker process</a:t>
                  </a:r>
                </a:p>
                <a:p>
                  <a:pPr algn="ctr" fontAlgn="auto">
                    <a:spcBef>
                      <a:spcPts val="0"/>
                    </a:spcBef>
                    <a:spcAft>
                      <a:spcPts val="0"/>
                    </a:spcAft>
                  </a:pPr>
                  <a:endParaRPr lang="en-US" dirty="0" smtClean="0">
                    <a:solidFill>
                      <a:prstClr val="black"/>
                    </a:solidFill>
                    <a:latin typeface="Calibri"/>
                  </a:endParaRPr>
                </a:p>
                <a:p>
                  <a:pPr algn="ctr" fontAlgn="auto">
                    <a:spcBef>
                      <a:spcPts val="0"/>
                    </a:spcBef>
                    <a:spcAft>
                      <a:spcPts val="0"/>
                    </a:spcAft>
                  </a:pPr>
                  <a:endParaRPr lang="en-US" dirty="0">
                    <a:solidFill>
                      <a:prstClr val="black"/>
                    </a:solidFill>
                    <a:latin typeface="Calibri"/>
                  </a:endParaRPr>
                </a:p>
                <a:p>
                  <a:pPr algn="ctr" fontAlgn="auto">
                    <a:spcBef>
                      <a:spcPts val="0"/>
                    </a:spcBef>
                    <a:spcAft>
                      <a:spcPts val="0"/>
                    </a:spcAft>
                  </a:pPr>
                  <a:endParaRPr lang="en-US" dirty="0" smtClean="0">
                    <a:solidFill>
                      <a:prstClr val="black"/>
                    </a:solidFill>
                    <a:latin typeface="Calibri"/>
                  </a:endParaRPr>
                </a:p>
                <a:p>
                  <a:pPr algn="ctr" fontAlgn="auto">
                    <a:spcBef>
                      <a:spcPts val="0"/>
                    </a:spcBef>
                    <a:spcAft>
                      <a:spcPts val="0"/>
                    </a:spcAft>
                  </a:pPr>
                  <a:endParaRPr lang="en-US" dirty="0">
                    <a:solidFill>
                      <a:prstClr val="black"/>
                    </a:solidFill>
                    <a:latin typeface="Calibri"/>
                  </a:endParaRPr>
                </a:p>
                <a:p>
                  <a:pPr algn="ctr" fontAlgn="auto">
                    <a:spcBef>
                      <a:spcPts val="0"/>
                    </a:spcBef>
                    <a:spcAft>
                      <a:spcPts val="0"/>
                    </a:spcAft>
                  </a:pPr>
                  <a:endParaRPr lang="en-US" dirty="0" smtClean="0">
                    <a:solidFill>
                      <a:prstClr val="black"/>
                    </a:solidFill>
                    <a:latin typeface="Calibri"/>
                  </a:endParaRPr>
                </a:p>
                <a:p>
                  <a:pPr algn="ctr" fontAlgn="auto">
                    <a:spcBef>
                      <a:spcPts val="0"/>
                    </a:spcBef>
                    <a:spcAft>
                      <a:spcPts val="0"/>
                    </a:spcAft>
                  </a:pPr>
                  <a:endParaRPr lang="en-US" dirty="0">
                    <a:solidFill>
                      <a:prstClr val="black"/>
                    </a:solidFill>
                    <a:latin typeface="Calibri"/>
                  </a:endParaRPr>
                </a:p>
              </p:txBody>
            </p:sp>
            <p:pic>
              <p:nvPicPr>
                <p:cNvPr id="25" name="Picture 2" descr="C:\cygwin\home\justin\ATPESC_2013-08-06\part11-swift-py-r\slides\python-powered-h-50x65.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07226" y="5114037"/>
                  <a:ext cx="749559" cy="97442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C:\cygwin\home\justin\ATPESC_2013-08-06\part11-swift-py-r\slides\Rlogo.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63275" y="5221293"/>
                  <a:ext cx="1004548" cy="759916"/>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26"/>
                <p:cNvSpPr/>
                <p:nvPr/>
              </p:nvSpPr>
              <p:spPr>
                <a:xfrm>
                  <a:off x="3431332" y="4052596"/>
                  <a:ext cx="762000" cy="748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prstClr val="white"/>
                      </a:solidFill>
                      <a:latin typeface="Calibri"/>
                    </a:rPr>
                    <a:t>C</a:t>
                  </a:r>
                  <a:endParaRPr lang="en-US" dirty="0">
                    <a:solidFill>
                      <a:prstClr val="white"/>
                    </a:solidFill>
                    <a:latin typeface="Calibri"/>
                  </a:endParaRPr>
                </a:p>
              </p:txBody>
            </p:sp>
            <p:sp>
              <p:nvSpPr>
                <p:cNvPr id="28" name="Rounded Rectangle 27"/>
                <p:cNvSpPr/>
                <p:nvPr/>
              </p:nvSpPr>
              <p:spPr>
                <a:xfrm>
                  <a:off x="4363275" y="4052596"/>
                  <a:ext cx="762000" cy="748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prstClr val="white"/>
                      </a:solidFill>
                      <a:latin typeface="Calibri"/>
                    </a:rPr>
                    <a:t>C++</a:t>
                  </a:r>
                  <a:endParaRPr lang="en-US" dirty="0">
                    <a:solidFill>
                      <a:prstClr val="white"/>
                    </a:solidFill>
                    <a:latin typeface="Calibri"/>
                  </a:endParaRPr>
                </a:p>
              </p:txBody>
            </p:sp>
            <p:sp>
              <p:nvSpPr>
                <p:cNvPr id="29" name="Rounded Rectangle 28"/>
                <p:cNvSpPr/>
                <p:nvPr/>
              </p:nvSpPr>
              <p:spPr>
                <a:xfrm>
                  <a:off x="5367823" y="4019647"/>
                  <a:ext cx="1237863" cy="748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prstClr val="white"/>
                      </a:solidFill>
                      <a:latin typeface="Calibri"/>
                    </a:rPr>
                    <a:t>Fortran</a:t>
                  </a:r>
                  <a:endParaRPr lang="en-US" dirty="0">
                    <a:solidFill>
                      <a:prstClr val="white"/>
                    </a:solidFill>
                    <a:latin typeface="Calibri"/>
                  </a:endParaRPr>
                </a:p>
              </p:txBody>
            </p:sp>
            <p:pic>
              <p:nvPicPr>
                <p:cNvPr id="30" name="Picture 4" descr="C:\Users\justin\Desktop\tcllogo-tr.gif"/>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79706" y="5056641"/>
                  <a:ext cx="814096" cy="119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3352800" y="3352800"/>
                <a:ext cx="3581400" cy="3200400"/>
                <a:chOff x="3200400" y="3200400"/>
                <a:chExt cx="3581400" cy="3200400"/>
              </a:xfrm>
            </p:grpSpPr>
            <p:sp>
              <p:nvSpPr>
                <p:cNvPr id="16" name="Rectangle 15"/>
                <p:cNvSpPr/>
                <p:nvPr/>
              </p:nvSpPr>
              <p:spPr>
                <a:xfrm>
                  <a:off x="3200400" y="3200400"/>
                  <a:ext cx="3581400" cy="3200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prstClr val="black"/>
                      </a:solidFill>
                      <a:latin typeface="Calibri"/>
                    </a:rPr>
                    <a:t>Swift worker process</a:t>
                  </a:r>
                </a:p>
                <a:p>
                  <a:pPr algn="ctr" fontAlgn="auto">
                    <a:spcBef>
                      <a:spcPts val="0"/>
                    </a:spcBef>
                    <a:spcAft>
                      <a:spcPts val="0"/>
                    </a:spcAft>
                  </a:pPr>
                  <a:endParaRPr lang="en-US" dirty="0" smtClean="0">
                    <a:solidFill>
                      <a:prstClr val="black"/>
                    </a:solidFill>
                    <a:latin typeface="Calibri"/>
                  </a:endParaRPr>
                </a:p>
                <a:p>
                  <a:pPr algn="ctr" fontAlgn="auto">
                    <a:spcBef>
                      <a:spcPts val="0"/>
                    </a:spcBef>
                    <a:spcAft>
                      <a:spcPts val="0"/>
                    </a:spcAft>
                  </a:pPr>
                  <a:endParaRPr lang="en-US" dirty="0">
                    <a:solidFill>
                      <a:prstClr val="black"/>
                    </a:solidFill>
                    <a:latin typeface="Calibri"/>
                  </a:endParaRPr>
                </a:p>
                <a:p>
                  <a:pPr algn="ctr" fontAlgn="auto">
                    <a:spcBef>
                      <a:spcPts val="0"/>
                    </a:spcBef>
                    <a:spcAft>
                      <a:spcPts val="0"/>
                    </a:spcAft>
                  </a:pPr>
                  <a:endParaRPr lang="en-US" dirty="0" smtClean="0">
                    <a:solidFill>
                      <a:prstClr val="black"/>
                    </a:solidFill>
                    <a:latin typeface="Calibri"/>
                  </a:endParaRPr>
                </a:p>
                <a:p>
                  <a:pPr algn="ctr" fontAlgn="auto">
                    <a:spcBef>
                      <a:spcPts val="0"/>
                    </a:spcBef>
                    <a:spcAft>
                      <a:spcPts val="0"/>
                    </a:spcAft>
                  </a:pPr>
                  <a:endParaRPr lang="en-US" dirty="0">
                    <a:solidFill>
                      <a:prstClr val="black"/>
                    </a:solidFill>
                    <a:latin typeface="Calibri"/>
                  </a:endParaRPr>
                </a:p>
                <a:p>
                  <a:pPr algn="ctr" fontAlgn="auto">
                    <a:spcBef>
                      <a:spcPts val="0"/>
                    </a:spcBef>
                    <a:spcAft>
                      <a:spcPts val="0"/>
                    </a:spcAft>
                  </a:pPr>
                  <a:endParaRPr lang="en-US" dirty="0" smtClean="0">
                    <a:solidFill>
                      <a:prstClr val="black"/>
                    </a:solidFill>
                    <a:latin typeface="Calibri"/>
                  </a:endParaRPr>
                </a:p>
                <a:p>
                  <a:pPr algn="ctr" fontAlgn="auto">
                    <a:spcBef>
                      <a:spcPts val="0"/>
                    </a:spcBef>
                    <a:spcAft>
                      <a:spcPts val="0"/>
                    </a:spcAft>
                  </a:pPr>
                  <a:endParaRPr lang="en-US" dirty="0">
                    <a:solidFill>
                      <a:prstClr val="black"/>
                    </a:solidFill>
                    <a:latin typeface="Calibri"/>
                  </a:endParaRPr>
                </a:p>
              </p:txBody>
            </p:sp>
            <p:pic>
              <p:nvPicPr>
                <p:cNvPr id="17" name="Picture 2" descr="C:\cygwin\home\justin\ATPESC_2013-08-06\part11-swift-py-r\slides\python-powered-h-50x65.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07226" y="5114037"/>
                  <a:ext cx="749559" cy="97442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C:\cygwin\home\justin\ATPESC_2013-08-06\part11-swift-py-r\slides\Rlogo.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63275" y="5221293"/>
                  <a:ext cx="1004548" cy="759916"/>
                </a:xfrm>
                <a:prstGeom prst="rect">
                  <a:avLst/>
                </a:prstGeom>
                <a:noFill/>
                <a:extLst>
                  <a:ext uri="{909E8E84-426E-40dd-AFC4-6F175D3DCCD1}">
                    <a14:hiddenFill xmlns:a14="http://schemas.microsoft.com/office/drawing/2010/main">
                      <a:solidFill>
                        <a:srgbClr val="FFFFFF"/>
                      </a:solidFill>
                    </a14:hiddenFill>
                  </a:ext>
                </a:extLst>
              </p:spPr>
            </p:pic>
            <p:sp>
              <p:nvSpPr>
                <p:cNvPr id="19" name="Rounded Rectangle 18"/>
                <p:cNvSpPr/>
                <p:nvPr/>
              </p:nvSpPr>
              <p:spPr>
                <a:xfrm>
                  <a:off x="3431332" y="4052596"/>
                  <a:ext cx="762000" cy="748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prstClr val="white"/>
                      </a:solidFill>
                      <a:latin typeface="Calibri"/>
                    </a:rPr>
                    <a:t>C</a:t>
                  </a:r>
                  <a:endParaRPr lang="en-US" dirty="0">
                    <a:solidFill>
                      <a:prstClr val="white"/>
                    </a:solidFill>
                    <a:latin typeface="Calibri"/>
                  </a:endParaRPr>
                </a:p>
              </p:txBody>
            </p:sp>
            <p:sp>
              <p:nvSpPr>
                <p:cNvPr id="20" name="Rounded Rectangle 19"/>
                <p:cNvSpPr/>
                <p:nvPr/>
              </p:nvSpPr>
              <p:spPr>
                <a:xfrm>
                  <a:off x="4363275" y="4052596"/>
                  <a:ext cx="762000" cy="748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prstClr val="white"/>
                      </a:solidFill>
                      <a:latin typeface="Calibri"/>
                    </a:rPr>
                    <a:t>C++</a:t>
                  </a:r>
                  <a:endParaRPr lang="en-US" dirty="0">
                    <a:solidFill>
                      <a:prstClr val="white"/>
                    </a:solidFill>
                    <a:latin typeface="Calibri"/>
                  </a:endParaRPr>
                </a:p>
              </p:txBody>
            </p:sp>
            <p:sp>
              <p:nvSpPr>
                <p:cNvPr id="21" name="Rounded Rectangle 20"/>
                <p:cNvSpPr/>
                <p:nvPr/>
              </p:nvSpPr>
              <p:spPr>
                <a:xfrm>
                  <a:off x="5367823" y="4019647"/>
                  <a:ext cx="1237863" cy="748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prstClr val="white"/>
                      </a:solidFill>
                      <a:latin typeface="Calibri"/>
                    </a:rPr>
                    <a:t>Fortran</a:t>
                  </a:r>
                  <a:endParaRPr lang="en-US" dirty="0">
                    <a:solidFill>
                      <a:prstClr val="white"/>
                    </a:solidFill>
                    <a:latin typeface="Calibri"/>
                  </a:endParaRPr>
                </a:p>
              </p:txBody>
            </p:sp>
            <p:pic>
              <p:nvPicPr>
                <p:cNvPr id="22" name="Picture 4" descr="C:\Users\justin\Desktop\tcllogo-tr.gif"/>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79706" y="5056641"/>
                  <a:ext cx="814096" cy="119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3200400" y="3200400"/>
                <a:ext cx="3581400" cy="3200400"/>
                <a:chOff x="3200400" y="3200400"/>
                <a:chExt cx="3581400" cy="3200400"/>
              </a:xfrm>
            </p:grpSpPr>
            <p:sp>
              <p:nvSpPr>
                <p:cNvPr id="5" name="Rectangle 4"/>
                <p:cNvSpPr/>
                <p:nvPr/>
              </p:nvSpPr>
              <p:spPr>
                <a:xfrm>
                  <a:off x="3200400" y="3200400"/>
                  <a:ext cx="3581400" cy="3200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prstClr val="black"/>
                      </a:solidFill>
                      <a:latin typeface="Calibri"/>
                    </a:rPr>
                    <a:t>Swift worker process</a:t>
                  </a:r>
                </a:p>
                <a:p>
                  <a:pPr algn="ctr" fontAlgn="auto">
                    <a:spcBef>
                      <a:spcPts val="0"/>
                    </a:spcBef>
                    <a:spcAft>
                      <a:spcPts val="0"/>
                    </a:spcAft>
                  </a:pPr>
                  <a:endParaRPr lang="en-US" dirty="0" smtClean="0">
                    <a:solidFill>
                      <a:prstClr val="black"/>
                    </a:solidFill>
                    <a:latin typeface="Calibri"/>
                  </a:endParaRPr>
                </a:p>
                <a:p>
                  <a:pPr algn="ctr" fontAlgn="auto">
                    <a:spcBef>
                      <a:spcPts val="0"/>
                    </a:spcBef>
                    <a:spcAft>
                      <a:spcPts val="0"/>
                    </a:spcAft>
                  </a:pPr>
                  <a:endParaRPr lang="en-US" dirty="0">
                    <a:solidFill>
                      <a:prstClr val="black"/>
                    </a:solidFill>
                    <a:latin typeface="Calibri"/>
                  </a:endParaRPr>
                </a:p>
                <a:p>
                  <a:pPr algn="ctr" fontAlgn="auto">
                    <a:spcBef>
                      <a:spcPts val="0"/>
                    </a:spcBef>
                    <a:spcAft>
                      <a:spcPts val="0"/>
                    </a:spcAft>
                  </a:pPr>
                  <a:endParaRPr lang="en-US" dirty="0" smtClean="0">
                    <a:solidFill>
                      <a:prstClr val="black"/>
                    </a:solidFill>
                    <a:latin typeface="Calibri"/>
                  </a:endParaRPr>
                </a:p>
                <a:p>
                  <a:pPr algn="ctr" fontAlgn="auto">
                    <a:spcBef>
                      <a:spcPts val="0"/>
                    </a:spcBef>
                    <a:spcAft>
                      <a:spcPts val="0"/>
                    </a:spcAft>
                  </a:pPr>
                  <a:endParaRPr lang="en-US" dirty="0">
                    <a:solidFill>
                      <a:prstClr val="black"/>
                    </a:solidFill>
                    <a:latin typeface="Calibri"/>
                  </a:endParaRPr>
                </a:p>
                <a:p>
                  <a:pPr algn="ctr" fontAlgn="auto">
                    <a:spcBef>
                      <a:spcPts val="0"/>
                    </a:spcBef>
                    <a:spcAft>
                      <a:spcPts val="0"/>
                    </a:spcAft>
                  </a:pPr>
                  <a:endParaRPr lang="en-US" dirty="0" smtClean="0">
                    <a:solidFill>
                      <a:prstClr val="black"/>
                    </a:solidFill>
                    <a:latin typeface="Calibri"/>
                  </a:endParaRPr>
                </a:p>
                <a:p>
                  <a:pPr algn="ctr" fontAlgn="auto">
                    <a:spcBef>
                      <a:spcPts val="0"/>
                    </a:spcBef>
                    <a:spcAft>
                      <a:spcPts val="0"/>
                    </a:spcAft>
                  </a:pPr>
                  <a:endParaRPr lang="en-US" dirty="0">
                    <a:solidFill>
                      <a:prstClr val="black"/>
                    </a:solidFill>
                    <a:latin typeface="Calibri"/>
                  </a:endParaRPr>
                </a:p>
              </p:txBody>
            </p:sp>
            <p:pic>
              <p:nvPicPr>
                <p:cNvPr id="1026" name="Picture 2" descr="C:\cygwin\home\justin\ATPESC_2013-08-06\part11-swift-py-r\slides\python-powered-h-50x65.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07226" y="5114037"/>
                  <a:ext cx="749559" cy="97442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cygwin\home\justin\ATPESC_2013-08-06\part11-swift-py-r\slides\Rlogo.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63275" y="5221293"/>
                  <a:ext cx="1004548" cy="759916"/>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3431332" y="4052596"/>
                  <a:ext cx="762000" cy="748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prstClr val="white"/>
                      </a:solidFill>
                      <a:latin typeface="Calibri"/>
                    </a:rPr>
                    <a:t>C</a:t>
                  </a:r>
                  <a:endParaRPr lang="en-US" dirty="0">
                    <a:solidFill>
                      <a:prstClr val="white"/>
                    </a:solidFill>
                    <a:latin typeface="Calibri"/>
                  </a:endParaRPr>
                </a:p>
              </p:txBody>
            </p:sp>
            <p:sp>
              <p:nvSpPr>
                <p:cNvPr id="9" name="Rounded Rectangle 8"/>
                <p:cNvSpPr/>
                <p:nvPr/>
              </p:nvSpPr>
              <p:spPr>
                <a:xfrm>
                  <a:off x="4363275" y="4052596"/>
                  <a:ext cx="762000" cy="748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prstClr val="white"/>
                      </a:solidFill>
                      <a:latin typeface="Calibri"/>
                    </a:rPr>
                    <a:t>C++</a:t>
                  </a:r>
                  <a:endParaRPr lang="en-US" dirty="0">
                    <a:solidFill>
                      <a:prstClr val="white"/>
                    </a:solidFill>
                    <a:latin typeface="Calibri"/>
                  </a:endParaRPr>
                </a:p>
              </p:txBody>
            </p:sp>
            <p:sp>
              <p:nvSpPr>
                <p:cNvPr id="10" name="Rounded Rectangle 9"/>
                <p:cNvSpPr/>
                <p:nvPr/>
              </p:nvSpPr>
              <p:spPr>
                <a:xfrm>
                  <a:off x="5367823" y="4019647"/>
                  <a:ext cx="1237863" cy="748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smtClean="0">
                      <a:solidFill>
                        <a:prstClr val="white"/>
                      </a:solidFill>
                      <a:latin typeface="Calibri"/>
                    </a:rPr>
                    <a:t>Fortran</a:t>
                  </a:r>
                  <a:endParaRPr lang="en-US" dirty="0">
                    <a:solidFill>
                      <a:prstClr val="white"/>
                    </a:solidFill>
                    <a:latin typeface="Calibri"/>
                  </a:endParaRPr>
                </a:p>
              </p:txBody>
            </p:sp>
            <p:pic>
              <p:nvPicPr>
                <p:cNvPr id="1028" name="Picture 4" descr="C:\Users\justin\Desktop\tcllogo-tr.gif"/>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79706" y="5056641"/>
                  <a:ext cx="814096" cy="1197200"/>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31" name="Straight Arrow Connector 30"/>
            <p:cNvCxnSpPr/>
            <p:nvPr/>
          </p:nvCxnSpPr>
          <p:spPr>
            <a:xfrm>
              <a:off x="3100873" y="3105247"/>
              <a:ext cx="1208312"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100873" y="3257647"/>
              <a:ext cx="1208312"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3" idx="3"/>
            </p:cNvCxnSpPr>
            <p:nvPr/>
          </p:nvCxnSpPr>
          <p:spPr>
            <a:xfrm>
              <a:off x="3100873" y="3410047"/>
              <a:ext cx="1208312"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425946" y="2682634"/>
              <a:ext cx="570990" cy="369332"/>
            </a:xfrm>
            <a:prstGeom prst="rect">
              <a:avLst/>
            </a:prstGeom>
            <a:noFill/>
          </p:spPr>
          <p:txBody>
            <a:bodyPr wrap="none" rtlCol="0">
              <a:spAutoFit/>
            </a:bodyPr>
            <a:lstStyle/>
            <a:p>
              <a:pPr fontAlgn="auto">
                <a:spcBef>
                  <a:spcPts val="0"/>
                </a:spcBef>
                <a:spcAft>
                  <a:spcPts val="0"/>
                </a:spcAft>
              </a:pPr>
              <a:r>
                <a:rPr lang="en-US" sz="1800" b="1" dirty="0" smtClean="0">
                  <a:solidFill>
                    <a:prstClr val="black"/>
                  </a:solidFill>
                  <a:latin typeface="Calibri"/>
                  <a:ea typeface="+mn-ea"/>
                  <a:cs typeface="+mn-cs"/>
                </a:rPr>
                <a:t>MPI</a:t>
              </a:r>
              <a:endParaRPr lang="en-US" sz="1800" b="1" dirty="0">
                <a:solidFill>
                  <a:prstClr val="black"/>
                </a:solidFill>
                <a:latin typeface="Calibri"/>
                <a:ea typeface="+mn-ea"/>
                <a:cs typeface="+mn-cs"/>
              </a:endParaRPr>
            </a:p>
          </p:txBody>
        </p:sp>
      </p:grpSp>
      <p:pic>
        <p:nvPicPr>
          <p:cNvPr id="40" name="Picture 39"/>
          <p:cNvPicPr>
            <a:picLocks noChangeAspect="1"/>
          </p:cNvPicPr>
          <p:nvPr/>
        </p:nvPicPr>
        <p:blipFill rotWithShape="1">
          <a:blip r:embed="rId6"/>
          <a:srcRect l="14395" r="45686"/>
          <a:stretch/>
        </p:blipFill>
        <p:spPr>
          <a:xfrm>
            <a:off x="1752600" y="3200400"/>
            <a:ext cx="2108938" cy="853813"/>
          </a:xfrm>
          <a:prstGeom prst="rect">
            <a:avLst/>
          </a:prstGeom>
        </p:spPr>
      </p:pic>
      <p:pic>
        <p:nvPicPr>
          <p:cNvPr id="42" name="Picture 4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48103" y="2667000"/>
            <a:ext cx="1913593" cy="769391"/>
          </a:xfrm>
          <a:prstGeom prst="rect">
            <a:avLst/>
          </a:prstGeom>
        </p:spPr>
      </p:pic>
      <p:sp>
        <p:nvSpPr>
          <p:cNvPr id="43" name="Curved Down Arrow 42"/>
          <p:cNvSpPr/>
          <p:nvPr/>
        </p:nvSpPr>
        <p:spPr>
          <a:xfrm flipH="1" flipV="1">
            <a:off x="707292" y="3590051"/>
            <a:ext cx="5236307" cy="799386"/>
          </a:xfrm>
          <a:prstGeom prst="curvedDownArrow">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black"/>
              </a:solidFill>
              <a:latin typeface="Calibri"/>
            </a:endParaRPr>
          </a:p>
        </p:txBody>
      </p:sp>
      <p:grpSp>
        <p:nvGrpSpPr>
          <p:cNvPr id="49" name="Group 48"/>
          <p:cNvGrpSpPr/>
          <p:nvPr/>
        </p:nvGrpSpPr>
        <p:grpSpPr>
          <a:xfrm>
            <a:off x="170844" y="1295400"/>
            <a:ext cx="1124556" cy="1086491"/>
            <a:chOff x="1009045" y="3426189"/>
            <a:chExt cx="1124556" cy="1086491"/>
          </a:xfrm>
        </p:grpSpPr>
        <p:sp>
          <p:nvSpPr>
            <p:cNvPr id="50" name="AutoShape 19"/>
            <p:cNvSpPr>
              <a:spLocks noChangeArrowheads="1"/>
            </p:cNvSpPr>
            <p:nvPr/>
          </p:nvSpPr>
          <p:spPr bwMode="auto">
            <a:xfrm>
              <a:off x="1009045" y="3426189"/>
              <a:ext cx="1124556" cy="1086491"/>
            </a:xfrm>
            <a:prstGeom prst="flowChartDocument">
              <a:avLst/>
            </a:prstGeom>
            <a:solidFill>
              <a:srgbClr val="FFFFFF"/>
            </a:solidFill>
            <a:ln w="25400">
              <a:solidFill>
                <a:srgbClr val="558ED5"/>
              </a:solidFill>
              <a:miter lim="800000"/>
              <a:headEnd/>
              <a:tailEnd/>
            </a:ln>
          </p:spPr>
          <p:txBody>
            <a:bodyPr wrap="none" lIns="90000" tIns="46800" rIns="90000" bIns="46800" anchor="ctr" anchorCtr="1">
              <a:prstTxWarp prst="textNoShape">
                <a:avLst/>
              </a:prstTxWarp>
            </a:bodyPr>
            <a:lstStyle/>
            <a:p>
              <a:pPr algn="ct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600" dirty="0">
                <a:solidFill>
                  <a:srgbClr val="000000"/>
                </a:solidFill>
                <a:latin typeface="Verdana" charset="0"/>
                <a:ea typeface="Arial" charset="0"/>
                <a:cs typeface="Arial" charset="0"/>
              </a:endParaRPr>
            </a:p>
          </p:txBody>
        </p:sp>
        <p:pic>
          <p:nvPicPr>
            <p:cNvPr id="51" name="Picture 50" descr="script.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41400" y="3502390"/>
              <a:ext cx="1066800" cy="838200"/>
            </a:xfrm>
            <a:prstGeom prst="rect">
              <a:avLst/>
            </a:prstGeom>
          </p:spPr>
        </p:pic>
        <p:sp>
          <p:nvSpPr>
            <p:cNvPr id="52" name="Rectangle 51"/>
            <p:cNvSpPr/>
            <p:nvPr/>
          </p:nvSpPr>
          <p:spPr>
            <a:xfrm>
              <a:off x="1169521" y="3997689"/>
              <a:ext cx="847126" cy="323165"/>
            </a:xfrm>
            <a:prstGeom prst="rect">
              <a:avLst/>
            </a:prstGeom>
          </p:spPr>
          <p:txBody>
            <a:bodyPr wrap="none">
              <a:spAutoFit/>
            </a:bodyPr>
            <a:lstStyle/>
            <a:p>
              <a:pPr algn="ct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500" dirty="0" smtClean="0">
                  <a:solidFill>
                    <a:srgbClr val="1F497D"/>
                  </a:solidFill>
                  <a:latin typeface="Verdana" charset="0"/>
                  <a:ea typeface="Arial" charset="0"/>
                  <a:cs typeface="Arial" charset="0"/>
                </a:rPr>
                <a:t>Scripts</a:t>
              </a:r>
              <a:endParaRPr lang="en-GB" sz="1500" dirty="0">
                <a:solidFill>
                  <a:srgbClr val="1F497D"/>
                </a:solidFill>
                <a:latin typeface="Verdana" charset="0"/>
                <a:ea typeface="Arial" charset="0"/>
                <a:cs typeface="Arial" charset="0"/>
              </a:endParaRPr>
            </a:p>
          </p:txBody>
        </p:sp>
      </p:grpSp>
    </p:spTree>
    <p:extLst>
      <p:ext uri="{BB962C8B-B14F-4D97-AF65-F5344CB8AC3E}">
        <p14:creationId xmlns:p14="http://schemas.microsoft.com/office/powerpoint/2010/main" val="73599934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solidFill>
                  <a:srgbClr val="406F9E"/>
                </a:solidFill>
              </a:rPr>
              <a:t>Parallel tasks in Swift/T</a:t>
            </a:r>
            <a:endParaRPr lang="en-US" dirty="0">
              <a:solidFill>
                <a:srgbClr val="406F9E"/>
              </a:solidFill>
            </a:endParaRPr>
          </a:p>
        </p:txBody>
      </p:sp>
      <p:sp>
        <p:nvSpPr>
          <p:cNvPr id="6" name="Content Placeholder 2"/>
          <p:cNvSpPr>
            <a:spLocks noGrp="1"/>
          </p:cNvSpPr>
          <p:nvPr>
            <p:ph idx="1"/>
          </p:nvPr>
        </p:nvSpPr>
        <p:spPr>
          <a:xfrm>
            <a:off x="1066800" y="4724400"/>
            <a:ext cx="8229600" cy="2743200"/>
          </a:xfrm>
        </p:spPr>
        <p:txBody>
          <a:bodyPr>
            <a:noAutofit/>
          </a:bodyPr>
          <a:lstStyle/>
          <a:p>
            <a:r>
              <a:rPr lang="en-US" dirty="0" smtClean="0">
                <a:solidFill>
                  <a:srgbClr val="1F497D"/>
                </a:solidFill>
              </a:rPr>
              <a:t>Swift expression: </a:t>
            </a:r>
            <a:r>
              <a:rPr lang="en-US" dirty="0" smtClean="0">
                <a:solidFill>
                  <a:srgbClr val="1F497D"/>
                </a:solidFill>
                <a:latin typeface="Courier New" panose="02070309020205020404" pitchFamily="49" charset="0"/>
                <a:cs typeface="Courier New" panose="02070309020205020404" pitchFamily="49" charset="0"/>
              </a:rPr>
              <a:t>z </a:t>
            </a:r>
            <a:r>
              <a:rPr lang="en-US" dirty="0">
                <a:solidFill>
                  <a:srgbClr val="1F497D"/>
                </a:solidFill>
                <a:latin typeface="Courier New" panose="02070309020205020404" pitchFamily="49" charset="0"/>
                <a:cs typeface="Courier New" panose="02070309020205020404" pitchFamily="49" charset="0"/>
              </a:rPr>
              <a:t>= @par</a:t>
            </a:r>
            <a:r>
              <a:rPr lang="en-US" dirty="0" smtClean="0">
                <a:solidFill>
                  <a:srgbClr val="1F497D"/>
                </a:solidFill>
                <a:latin typeface="Courier New" panose="02070309020205020404" pitchFamily="49" charset="0"/>
                <a:cs typeface="Courier New" panose="02070309020205020404" pitchFamily="49" charset="0"/>
              </a:rPr>
              <a:t>=32 </a:t>
            </a:r>
            <a:r>
              <a:rPr lang="en-US" dirty="0">
                <a:solidFill>
                  <a:srgbClr val="1F497D"/>
                </a:solidFill>
                <a:latin typeface="Courier New" panose="02070309020205020404" pitchFamily="49" charset="0"/>
                <a:cs typeface="Courier New" panose="02070309020205020404" pitchFamily="49" charset="0"/>
              </a:rPr>
              <a:t>f(</a:t>
            </a:r>
            <a:r>
              <a:rPr lang="en-US" dirty="0" err="1">
                <a:solidFill>
                  <a:srgbClr val="1F497D"/>
                </a:solidFill>
                <a:latin typeface="Courier New" panose="02070309020205020404" pitchFamily="49" charset="0"/>
                <a:cs typeface="Courier New" panose="02070309020205020404" pitchFamily="49" charset="0"/>
              </a:rPr>
              <a:t>x,y</a:t>
            </a:r>
            <a:r>
              <a:rPr lang="en-US" dirty="0" smtClean="0">
                <a:solidFill>
                  <a:srgbClr val="1F497D"/>
                </a:solidFill>
                <a:latin typeface="Courier New" panose="02070309020205020404" pitchFamily="49" charset="0"/>
                <a:cs typeface="Courier New" panose="02070309020205020404" pitchFamily="49" charset="0"/>
              </a:rPr>
              <a:t>);</a:t>
            </a:r>
            <a:endParaRPr lang="en-US" dirty="0">
              <a:solidFill>
                <a:srgbClr val="1F497D"/>
              </a:solidFill>
              <a:latin typeface="Courier New" panose="02070309020205020404" pitchFamily="49" charset="0"/>
              <a:cs typeface="Courier New" panose="02070309020205020404" pitchFamily="49" charset="0"/>
            </a:endParaRPr>
          </a:p>
          <a:p>
            <a:r>
              <a:rPr lang="en-US" dirty="0" smtClean="0">
                <a:solidFill>
                  <a:srgbClr val="1F497D"/>
                </a:solidFill>
              </a:rPr>
              <a:t>ADLB server finds 8 available workers</a:t>
            </a:r>
          </a:p>
          <a:p>
            <a:pPr lvl="1"/>
            <a:r>
              <a:rPr lang="en-US" sz="2000" dirty="0" smtClean="0">
                <a:solidFill>
                  <a:srgbClr val="1F497D"/>
                </a:solidFill>
              </a:rPr>
              <a:t>Workers receive ranks from ADLB server</a:t>
            </a:r>
            <a:endParaRPr lang="en-US" sz="2000" dirty="0">
              <a:solidFill>
                <a:srgbClr val="1F497D"/>
              </a:solidFill>
            </a:endParaRPr>
          </a:p>
          <a:p>
            <a:pPr lvl="1"/>
            <a:r>
              <a:rPr lang="en-US" sz="2000" dirty="0" smtClean="0">
                <a:solidFill>
                  <a:srgbClr val="1F497D"/>
                </a:solidFill>
              </a:rPr>
              <a:t>Performs </a:t>
            </a:r>
            <a:r>
              <a:rPr lang="en-US" sz="2000" dirty="0" err="1" smtClean="0">
                <a:solidFill>
                  <a:srgbClr val="1F497D"/>
                </a:solidFill>
                <a:latin typeface="Courier New" panose="02070309020205020404" pitchFamily="49" charset="0"/>
                <a:cs typeface="Courier New" panose="02070309020205020404" pitchFamily="49" charset="0"/>
              </a:rPr>
              <a:t>comm</a:t>
            </a:r>
            <a:r>
              <a:rPr lang="en-US" sz="2000" dirty="0" smtClean="0">
                <a:solidFill>
                  <a:srgbClr val="1F497D"/>
                </a:solidFill>
                <a:latin typeface="Courier New" panose="02070309020205020404" pitchFamily="49" charset="0"/>
                <a:cs typeface="Courier New" panose="02070309020205020404" pitchFamily="49" charset="0"/>
              </a:rPr>
              <a:t> = </a:t>
            </a:r>
            <a:r>
              <a:rPr lang="en-US" sz="2000" dirty="0" err="1" smtClean="0">
                <a:solidFill>
                  <a:srgbClr val="1F497D"/>
                </a:solidFill>
                <a:latin typeface="Courier New" panose="02070309020205020404" pitchFamily="49" charset="0"/>
                <a:cs typeface="Courier New" panose="02070309020205020404" pitchFamily="49" charset="0"/>
              </a:rPr>
              <a:t>MPI_Comm_create_group</a:t>
            </a:r>
            <a:r>
              <a:rPr lang="en-US" sz="2000" dirty="0" smtClean="0">
                <a:solidFill>
                  <a:srgbClr val="1F497D"/>
                </a:solidFill>
                <a:latin typeface="Courier New" panose="02070309020205020404" pitchFamily="49" charset="0"/>
                <a:cs typeface="Courier New" panose="02070309020205020404" pitchFamily="49" charset="0"/>
              </a:rPr>
              <a:t>()</a:t>
            </a:r>
            <a:endParaRPr lang="en-US" sz="2000" dirty="0">
              <a:solidFill>
                <a:srgbClr val="1F497D"/>
              </a:solidFill>
              <a:latin typeface="Courier New" panose="02070309020205020404" pitchFamily="49" charset="0"/>
              <a:cs typeface="Courier New" panose="02070309020205020404" pitchFamily="49" charset="0"/>
            </a:endParaRPr>
          </a:p>
          <a:p>
            <a:r>
              <a:rPr lang="en-US" dirty="0" smtClean="0">
                <a:solidFill>
                  <a:srgbClr val="1F497D"/>
                </a:solidFill>
              </a:rPr>
              <a:t>Workers perform </a:t>
            </a:r>
            <a:r>
              <a:rPr lang="en-US" dirty="0">
                <a:solidFill>
                  <a:srgbClr val="1F497D"/>
                </a:solidFill>
                <a:latin typeface="Courier New" panose="02070309020205020404" pitchFamily="49" charset="0"/>
                <a:cs typeface="Courier New" panose="02070309020205020404" pitchFamily="49" charset="0"/>
              </a:rPr>
              <a:t>f(</a:t>
            </a:r>
            <a:r>
              <a:rPr lang="en-US" dirty="0" err="1">
                <a:solidFill>
                  <a:srgbClr val="1F497D"/>
                </a:solidFill>
                <a:latin typeface="Courier New" panose="02070309020205020404" pitchFamily="49" charset="0"/>
                <a:cs typeface="Courier New" panose="02070309020205020404" pitchFamily="49" charset="0"/>
              </a:rPr>
              <a:t>x,</a:t>
            </a:r>
            <a:r>
              <a:rPr lang="en-US" dirty="0" err="1" smtClean="0">
                <a:solidFill>
                  <a:srgbClr val="1F497D"/>
                </a:solidFill>
                <a:latin typeface="Courier New" panose="02070309020205020404" pitchFamily="49" charset="0"/>
                <a:cs typeface="Courier New" panose="02070309020205020404" pitchFamily="49" charset="0"/>
              </a:rPr>
              <a:t>y</a:t>
            </a:r>
            <a:r>
              <a:rPr lang="en-US" dirty="0" smtClean="0">
                <a:solidFill>
                  <a:srgbClr val="1F497D"/>
                </a:solidFill>
                <a:latin typeface="Courier New" panose="02070309020205020404" pitchFamily="49" charset="0"/>
                <a:cs typeface="Courier New" panose="02070309020205020404" pitchFamily="49" charset="0"/>
              </a:rPr>
              <a:t>)</a:t>
            </a:r>
            <a:r>
              <a:rPr lang="en-US" dirty="0" smtClean="0">
                <a:solidFill>
                  <a:srgbClr val="1F497D"/>
                </a:solidFill>
              </a:rPr>
              <a:t>communicating on </a:t>
            </a:r>
            <a:r>
              <a:rPr lang="en-US" dirty="0" err="1" smtClean="0">
                <a:solidFill>
                  <a:srgbClr val="1F497D"/>
                </a:solidFill>
                <a:latin typeface="Courier New" panose="02070309020205020404" pitchFamily="49" charset="0"/>
                <a:cs typeface="Courier New" panose="02070309020205020404" pitchFamily="49" charset="0"/>
              </a:rPr>
              <a:t>comm</a:t>
            </a:r>
            <a:endParaRPr lang="en-US" dirty="0" smtClean="0">
              <a:solidFill>
                <a:srgbClr val="1F497D"/>
              </a:solidFill>
              <a:latin typeface="Courier New" panose="02070309020205020404" pitchFamily="49" charset="0"/>
              <a:cs typeface="Courier New" panose="02070309020205020404" pitchFamily="49" charset="0"/>
            </a:endParaRPr>
          </a:p>
          <a:p>
            <a:pPr marL="0" indent="0">
              <a:buNone/>
            </a:pPr>
            <a:endParaRPr lang="en-US" dirty="0">
              <a:solidFill>
                <a:srgbClr val="1F497D"/>
              </a:solidFill>
            </a:endParaRPr>
          </a:p>
        </p:txBody>
      </p:sp>
      <p:pic>
        <p:nvPicPr>
          <p:cNvPr id="3" name="Picture 2" descr="turbin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00200" y="838200"/>
            <a:ext cx="5715000" cy="3967253"/>
          </a:xfrm>
          <a:prstGeom prst="rect">
            <a:avLst/>
          </a:prstGeom>
        </p:spPr>
      </p:pic>
    </p:spTree>
    <p:extLst>
      <p:ext uri="{BB962C8B-B14F-4D97-AF65-F5344CB8AC3E}">
        <p14:creationId xmlns:p14="http://schemas.microsoft.com/office/powerpoint/2010/main" val="169777578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06F9E"/>
                </a:solidFill>
              </a:rPr>
              <a:t>LAMMPS parallel tasks</a:t>
            </a:r>
            <a:endParaRPr lang="en-US" dirty="0">
              <a:solidFill>
                <a:srgbClr val="406F9E"/>
              </a:solidFill>
            </a:endParaRPr>
          </a:p>
        </p:txBody>
      </p:sp>
      <p:sp>
        <p:nvSpPr>
          <p:cNvPr id="4" name="Content Placeholder 3"/>
          <p:cNvSpPr>
            <a:spLocks noGrp="1"/>
          </p:cNvSpPr>
          <p:nvPr>
            <p:ph sz="half" idx="2"/>
          </p:nvPr>
        </p:nvSpPr>
        <p:spPr>
          <a:xfrm>
            <a:off x="457200" y="4541837"/>
            <a:ext cx="4040188" cy="1782763"/>
          </a:xfrm>
        </p:spPr>
        <p:txBody>
          <a:bodyPr/>
          <a:lstStyle/>
          <a:p>
            <a:r>
              <a:rPr lang="en-US" dirty="0" smtClean="0">
                <a:solidFill>
                  <a:srgbClr val="1F497D"/>
                </a:solidFill>
              </a:rPr>
              <a:t>LAMMPS provides a convenient C++ API</a:t>
            </a:r>
          </a:p>
          <a:p>
            <a:r>
              <a:rPr lang="en-US" dirty="0" smtClean="0">
                <a:solidFill>
                  <a:srgbClr val="1F497D"/>
                </a:solidFill>
              </a:rPr>
              <a:t>Easily used by Swift/T parallel tasks</a:t>
            </a:r>
          </a:p>
          <a:p>
            <a:endParaRPr lang="en-US" dirty="0">
              <a:solidFill>
                <a:srgbClr val="1F497D"/>
              </a:solidFill>
            </a:endParaRPr>
          </a:p>
          <a:p>
            <a:endParaRPr lang="en-US" dirty="0">
              <a:solidFill>
                <a:srgbClr val="1F497D"/>
              </a:solidFill>
            </a:endParaRPr>
          </a:p>
        </p:txBody>
      </p:sp>
      <p:sp>
        <p:nvSpPr>
          <p:cNvPr id="6" name="Content Placeholder 5"/>
          <p:cNvSpPr>
            <a:spLocks noGrp="1"/>
          </p:cNvSpPr>
          <p:nvPr>
            <p:ph sz="quarter" idx="4"/>
          </p:nvPr>
        </p:nvSpPr>
        <p:spPr>
          <a:xfrm>
            <a:off x="457200" y="963076"/>
            <a:ext cx="8527548" cy="4357819"/>
          </a:xfrm>
        </p:spPr>
        <p:txBody>
          <a:bodyPr/>
          <a:lstStyle/>
          <a:p>
            <a:pPr marL="0" indent="0">
              <a:buNone/>
            </a:pPr>
            <a:r>
              <a:rPr lang="en-US" sz="2000" b="1" dirty="0" err="1">
                <a:latin typeface="Courier New" panose="02070309020205020404" pitchFamily="49" charset="0"/>
                <a:cs typeface="Courier New" panose="02070309020205020404" pitchFamily="49" charset="0"/>
              </a:rPr>
              <a:t>foreach</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i</a:t>
            </a:r>
            <a:r>
              <a:rPr lang="en-US" sz="2000" b="1" dirty="0">
                <a:latin typeface="Courier New" panose="02070309020205020404" pitchFamily="49" charset="0"/>
                <a:cs typeface="Courier New" panose="02070309020205020404" pitchFamily="49" charset="0"/>
              </a:rPr>
              <a:t> in [</a:t>
            </a:r>
            <a:r>
              <a:rPr lang="en-US" sz="2000" b="1" dirty="0" smtClean="0">
                <a:latin typeface="Courier New" panose="02070309020205020404" pitchFamily="49" charset="0"/>
                <a:cs typeface="Courier New" panose="02070309020205020404" pitchFamily="49" charset="0"/>
              </a:rPr>
              <a:t>0:20]</a:t>
            </a: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a:t>
            </a:r>
            <a:endParaRPr lang="en-US" sz="2000" b="1"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  t = 300+i;</a:t>
            </a:r>
          </a:p>
          <a:p>
            <a:pPr marL="0" indent="0">
              <a:buNone/>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sed_command</a:t>
            </a:r>
            <a:r>
              <a:rPr lang="en-US" sz="2000" b="1" dirty="0">
                <a:latin typeface="Courier New" panose="02070309020205020404" pitchFamily="49" charset="0"/>
                <a:cs typeface="Courier New" panose="02070309020205020404" pitchFamily="49" charset="0"/>
              </a:rPr>
              <a:t> = </a:t>
            </a:r>
            <a:r>
              <a:rPr lang="en-US" sz="2000" b="1" dirty="0" err="1" smtClean="0">
                <a:latin typeface="Courier New" panose="02070309020205020404" pitchFamily="49" charset="0"/>
                <a:cs typeface="Courier New" panose="02070309020205020404" pitchFamily="49" charset="0"/>
              </a:rPr>
              <a:t>sprintf</a:t>
            </a:r>
            <a:r>
              <a:rPr lang="en-US" sz="2000" b="1" dirty="0">
                <a:latin typeface="Courier New" panose="02070309020205020404" pitchFamily="49" charset="0"/>
                <a:cs typeface="Courier New" panose="02070309020205020404" pitchFamily="49" charset="0"/>
              </a:rPr>
              <a:t>("s/</a:t>
            </a:r>
            <a:r>
              <a:rPr lang="en-US" sz="2000" b="1" dirty="0" smtClean="0">
                <a:latin typeface="Courier New" panose="02070309020205020404" pitchFamily="49" charset="0"/>
                <a:cs typeface="Courier New" panose="02070309020205020404" pitchFamily="49" charset="0"/>
              </a:rPr>
              <a:t>_TEMPERATURE_</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i</a:t>
            </a:r>
            <a:r>
              <a:rPr lang="en-US" sz="2000" b="1" dirty="0">
                <a:latin typeface="Courier New" panose="02070309020205020404" pitchFamily="49" charset="0"/>
                <a:cs typeface="Courier New" panose="02070309020205020404" pitchFamily="49" charset="0"/>
              </a:rPr>
              <a:t>/g", t);</a:t>
            </a:r>
          </a:p>
          <a:p>
            <a:pPr marL="0" indent="0">
              <a:buNone/>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lammps_file_name</a:t>
            </a:r>
            <a:r>
              <a:rPr lang="en-US" sz="2000" b="1" dirty="0">
                <a:latin typeface="Courier New" panose="02070309020205020404" pitchFamily="49" charset="0"/>
                <a:cs typeface="Courier New" panose="02070309020205020404" pitchFamily="49" charset="0"/>
              </a:rPr>
              <a:t> = </a:t>
            </a:r>
            <a:r>
              <a:rPr lang="en-US" sz="2000" b="1" dirty="0" err="1" smtClean="0">
                <a:latin typeface="Courier New" panose="02070309020205020404" pitchFamily="49" charset="0"/>
                <a:cs typeface="Courier New" panose="02070309020205020404" pitchFamily="49" charset="0"/>
              </a:rPr>
              <a:t>sprintf</a:t>
            </a:r>
            <a:r>
              <a:rPr lang="en-US" sz="2000" b="1" dirty="0">
                <a:latin typeface="Courier New" panose="02070309020205020404" pitchFamily="49" charset="0"/>
                <a:cs typeface="Courier New" panose="02070309020205020404" pitchFamily="49" charset="0"/>
              </a:rPr>
              <a:t>("input-%</a:t>
            </a:r>
            <a:r>
              <a:rPr lang="en-US" sz="2000" b="1" dirty="0" err="1">
                <a:latin typeface="Courier New" panose="02070309020205020404" pitchFamily="49" charset="0"/>
                <a:cs typeface="Courier New" panose="02070309020205020404" pitchFamily="49" charset="0"/>
              </a:rPr>
              <a:t>i.inp</a:t>
            </a:r>
            <a:r>
              <a:rPr lang="en-US" sz="2000" b="1" dirty="0">
                <a:latin typeface="Courier New" panose="02070309020205020404" pitchFamily="49" charset="0"/>
                <a:cs typeface="Courier New" panose="02070309020205020404" pitchFamily="49" charset="0"/>
              </a:rPr>
              <a:t>", t);</a:t>
            </a:r>
          </a:p>
          <a:p>
            <a:pPr marL="0" indent="0">
              <a:buNone/>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lammps_args</a:t>
            </a:r>
            <a:r>
              <a:rPr lang="en-US" sz="2000" b="1" dirty="0">
                <a:latin typeface="Courier New" panose="02070309020205020404" pitchFamily="49" charset="0"/>
                <a:cs typeface="Courier New" panose="02070309020205020404" pitchFamily="49" charset="0"/>
              </a:rPr>
              <a:t> = "-</a:t>
            </a:r>
            <a:r>
              <a:rPr lang="en-US" sz="2000" b="1" dirty="0" err="1">
                <a:latin typeface="Courier New" panose="02070309020205020404" pitchFamily="49" charset="0"/>
                <a:cs typeface="Courier New" panose="02070309020205020404" pitchFamily="49" charset="0"/>
              </a:rPr>
              <a:t>i</a:t>
            </a:r>
            <a:r>
              <a:rPr lang="en-US" sz="2000" b="1" dirty="0">
                <a:latin typeface="Courier New" panose="02070309020205020404" pitchFamily="49" charset="0"/>
                <a:cs typeface="Courier New" panose="02070309020205020404" pitchFamily="49" charset="0"/>
              </a:rPr>
              <a:t> " + </a:t>
            </a:r>
            <a:r>
              <a:rPr lang="en-US" sz="2000" b="1" dirty="0" err="1">
                <a:latin typeface="Courier New" panose="02070309020205020404" pitchFamily="49" charset="0"/>
                <a:cs typeface="Courier New" panose="02070309020205020404" pitchFamily="49" charset="0"/>
              </a:rPr>
              <a:t>lammps_file_name</a:t>
            </a:r>
            <a:r>
              <a:rPr lang="en-US" sz="2000" b="1" dirty="0">
                <a:latin typeface="Courier New" panose="02070309020205020404" pitchFamily="49" charset="0"/>
                <a:cs typeface="Courier New" panose="02070309020205020404" pitchFamily="49" charset="0"/>
              </a:rPr>
              <a:t>;</a:t>
            </a:r>
          </a:p>
          <a:p>
            <a:pPr marL="0" indent="0">
              <a:buNone/>
            </a:pPr>
            <a:r>
              <a:rPr lang="en-US" sz="2000" b="1" dirty="0">
                <a:latin typeface="Courier New" panose="02070309020205020404" pitchFamily="49" charset="0"/>
                <a:cs typeface="Courier New" panose="02070309020205020404" pitchFamily="49" charset="0"/>
              </a:rPr>
              <a:t>  file </a:t>
            </a:r>
            <a:r>
              <a:rPr lang="en-US" sz="2000" b="1" dirty="0" err="1">
                <a:latin typeface="Courier New" panose="02070309020205020404" pitchFamily="49" charset="0"/>
                <a:cs typeface="Courier New" panose="02070309020205020404" pitchFamily="49" charset="0"/>
              </a:rPr>
              <a:t>lammps_input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lammps_file_name</a:t>
            </a:r>
            <a:r>
              <a:rPr lang="en-US" sz="2000" b="1" dirty="0">
                <a:latin typeface="Courier New" panose="02070309020205020404" pitchFamily="49" charset="0"/>
                <a:cs typeface="Courier New" panose="02070309020205020404" pitchFamily="49" charset="0"/>
              </a:rPr>
              <a:t>&gt; =</a:t>
            </a:r>
          </a:p>
          <a:p>
            <a:pPr marL="0" indent="0">
              <a:buNone/>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sed</a:t>
            </a:r>
            <a:r>
              <a:rPr lang="en-US" sz="2000" b="1" dirty="0">
                <a:latin typeface="Courier New" panose="02070309020205020404" pitchFamily="49" charset="0"/>
                <a:cs typeface="Courier New" panose="02070309020205020404" pitchFamily="49" charset="0"/>
              </a:rPr>
              <a:t>(filter, </a:t>
            </a:r>
            <a:r>
              <a:rPr lang="en-US" sz="2000" b="1" dirty="0" err="1">
                <a:latin typeface="Courier New" panose="02070309020205020404" pitchFamily="49" charset="0"/>
                <a:cs typeface="Courier New" panose="02070309020205020404" pitchFamily="49" charset="0"/>
              </a:rPr>
              <a:t>sed_command</a:t>
            </a:r>
            <a:r>
              <a:rPr lang="en-US" sz="2000" b="1" dirty="0" smtClean="0">
                <a:latin typeface="Courier New" panose="02070309020205020404" pitchFamily="49" charset="0"/>
                <a:cs typeface="Courier New" panose="02070309020205020404" pitchFamily="49" charset="0"/>
              </a:rPr>
              <a:t>) =&gt; </a:t>
            </a:r>
          </a:p>
          <a:p>
            <a:pPr marL="0" indent="0">
              <a:buNone/>
            </a:pPr>
            <a:r>
              <a:rPr lang="en-US" sz="2000" b="1" i="1" dirty="0">
                <a:latin typeface="Courier New" panose="02070309020205020404" pitchFamily="49" charset="0"/>
                <a:cs typeface="Courier New" panose="02070309020205020404" pitchFamily="49" charset="0"/>
              </a:rPr>
              <a:t> </a:t>
            </a:r>
            <a:r>
              <a:rPr lang="en-US" sz="2000" b="1" i="1" dirty="0" smtClean="0">
                <a:latin typeface="Courier New" panose="02070309020205020404" pitchFamily="49" charset="0"/>
                <a:cs typeface="Courier New" panose="02070309020205020404" pitchFamily="49" charset="0"/>
              </a:rPr>
              <a:t>   @par=8 </a:t>
            </a:r>
            <a:r>
              <a:rPr lang="en-US" sz="2000" b="1" dirty="0" err="1" smtClean="0">
                <a:latin typeface="Courier New" panose="02070309020205020404" pitchFamily="49" charset="0"/>
                <a:cs typeface="Courier New" panose="02070309020205020404" pitchFamily="49" charset="0"/>
              </a:rPr>
              <a:t>lammps</a:t>
            </a:r>
            <a:r>
              <a:rPr lang="en-US" sz="2000" b="1" dirty="0" smtClean="0">
                <a:latin typeface="Courier New" panose="02070309020205020404" pitchFamily="49" charset="0"/>
                <a:cs typeface="Courier New" panose="02070309020205020404" pitchFamily="49" charset="0"/>
              </a:rPr>
              <a:t>(</a:t>
            </a:r>
            <a:r>
              <a:rPr lang="en-US" sz="2000" b="1" dirty="0" err="1" smtClean="0">
                <a:latin typeface="Courier New" panose="02070309020205020404" pitchFamily="49" charset="0"/>
                <a:cs typeface="Courier New" panose="02070309020205020404" pitchFamily="49" charset="0"/>
              </a:rPr>
              <a:t>lammps_args</a:t>
            </a:r>
            <a:r>
              <a:rPr lang="en-US" sz="2000" b="1" dirty="0" smtClean="0">
                <a:latin typeface="Courier New" panose="02070309020205020404" pitchFamily="49" charset="0"/>
                <a:cs typeface="Courier New" panose="02070309020205020404" pitchFamily="49" charset="0"/>
              </a:rPr>
              <a:t>);</a:t>
            </a:r>
          </a:p>
          <a:p>
            <a:pPr marL="0" indent="0">
              <a:buNone/>
            </a:pPr>
            <a:r>
              <a:rPr lang="en-US" sz="2000" b="1" dirty="0" smtClean="0">
                <a:latin typeface="Courier New" panose="02070309020205020404" pitchFamily="49" charset="0"/>
                <a:cs typeface="Courier New" panose="02070309020205020404" pitchFamily="49" charset="0"/>
              </a:rPr>
              <a:t>}</a:t>
            </a:r>
          </a:p>
          <a:p>
            <a:pPr marL="0" indent="0">
              <a:buNone/>
            </a:pPr>
            <a:endParaRPr lang="en-US" sz="2000" b="1" dirty="0">
              <a:latin typeface="Courier New" panose="02070309020205020404" pitchFamily="49" charset="0"/>
              <a:cs typeface="Courier New" panose="02070309020205020404" pitchFamily="49" charset="0"/>
            </a:endParaRPr>
          </a:p>
          <a:p>
            <a:pPr marL="0" indent="0">
              <a:buNone/>
            </a:pPr>
            <a:endParaRPr lang="en-US" sz="2000" b="1" dirty="0">
              <a:latin typeface="Courier New" panose="02070309020205020404" pitchFamily="49" charset="0"/>
              <a:cs typeface="Courier New" panose="02070309020205020404" pitchFamily="49" charset="0"/>
            </a:endParaRPr>
          </a:p>
        </p:txBody>
      </p:sp>
      <p:pic>
        <p:nvPicPr>
          <p:cNvPr id="11" name="Picture 6" descr="C:\cygwin\home\justin\exm\papers\EuroMPI_2013\img\osuflow-612625.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65396" y="4103256"/>
            <a:ext cx="3111804" cy="16879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291732" y="5786287"/>
            <a:ext cx="4693016" cy="646331"/>
          </a:xfrm>
          <a:prstGeom prst="rect">
            <a:avLst/>
          </a:prstGeom>
          <a:noFill/>
        </p:spPr>
        <p:txBody>
          <a:bodyPr wrap="none" rtlCol="0">
            <a:spAutoFit/>
          </a:bodyPr>
          <a:lstStyle/>
          <a:p>
            <a:pPr algn="ctr" fontAlgn="auto">
              <a:spcBef>
                <a:spcPts val="0"/>
              </a:spcBef>
              <a:spcAft>
                <a:spcPts val="0"/>
              </a:spcAft>
            </a:pPr>
            <a:r>
              <a:rPr lang="en-US" sz="1800" dirty="0" smtClean="0">
                <a:solidFill>
                  <a:prstClr val="black"/>
                </a:solidFill>
                <a:latin typeface="Calibri"/>
                <a:ea typeface="+mn-ea"/>
                <a:cs typeface="+mn-cs"/>
              </a:rPr>
              <a:t>Tasks with varying sizes packed into big MPI run </a:t>
            </a:r>
            <a:br>
              <a:rPr lang="en-US" sz="1800" dirty="0" smtClean="0">
                <a:solidFill>
                  <a:prstClr val="black"/>
                </a:solidFill>
                <a:latin typeface="Calibri"/>
                <a:ea typeface="+mn-ea"/>
                <a:cs typeface="+mn-cs"/>
              </a:rPr>
            </a:br>
            <a:r>
              <a:rPr lang="en-US" sz="1800" b="1" dirty="0" smtClean="0">
                <a:solidFill>
                  <a:prstClr val="black"/>
                </a:solidFill>
                <a:latin typeface="Calibri"/>
                <a:ea typeface="+mn-ea"/>
                <a:cs typeface="+mn-cs"/>
              </a:rPr>
              <a:t>Black: </a:t>
            </a:r>
            <a:r>
              <a:rPr lang="en-US" sz="1800" dirty="0" smtClean="0">
                <a:solidFill>
                  <a:prstClr val="black"/>
                </a:solidFill>
                <a:latin typeface="Calibri"/>
                <a:ea typeface="+mn-ea"/>
                <a:cs typeface="+mn-cs"/>
              </a:rPr>
              <a:t>Compute  </a:t>
            </a:r>
            <a:r>
              <a:rPr lang="en-US" sz="1800" b="1" dirty="0" smtClean="0">
                <a:solidFill>
                  <a:prstClr val="black"/>
                </a:solidFill>
                <a:latin typeface="Calibri"/>
                <a:ea typeface="+mn-ea"/>
                <a:cs typeface="+mn-cs"/>
              </a:rPr>
              <a:t>Blue: </a:t>
            </a:r>
            <a:r>
              <a:rPr lang="en-US" sz="1800" dirty="0" smtClean="0">
                <a:solidFill>
                  <a:prstClr val="black"/>
                </a:solidFill>
                <a:latin typeface="Calibri"/>
                <a:ea typeface="+mn-ea"/>
                <a:cs typeface="+mn-cs"/>
              </a:rPr>
              <a:t>Message  </a:t>
            </a:r>
            <a:r>
              <a:rPr lang="en-US" sz="1800" b="1" dirty="0" smtClean="0">
                <a:solidFill>
                  <a:prstClr val="black"/>
                </a:solidFill>
                <a:latin typeface="Calibri"/>
                <a:ea typeface="+mn-ea"/>
                <a:cs typeface="+mn-cs"/>
              </a:rPr>
              <a:t>White: </a:t>
            </a:r>
            <a:r>
              <a:rPr lang="en-US" sz="1800" dirty="0" smtClean="0">
                <a:solidFill>
                  <a:prstClr val="black"/>
                </a:solidFill>
                <a:latin typeface="Calibri"/>
                <a:ea typeface="+mn-ea"/>
                <a:cs typeface="+mn-cs"/>
              </a:rPr>
              <a:t>Idle</a:t>
            </a:r>
            <a:endParaRPr lang="en-US" sz="1800" dirty="0">
              <a:solidFill>
                <a:prstClr val="black"/>
              </a:solidFill>
              <a:latin typeface="Calibri"/>
              <a:ea typeface="+mn-ea"/>
              <a:cs typeface="+mn-cs"/>
            </a:endParaRPr>
          </a:p>
        </p:txBody>
      </p:sp>
    </p:spTree>
    <p:extLst>
      <p:ext uri="{BB962C8B-B14F-4D97-AF65-F5344CB8AC3E}">
        <p14:creationId xmlns:p14="http://schemas.microsoft.com/office/powerpoint/2010/main" val="4384744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06F9E"/>
                </a:solidFill>
              </a:rPr>
              <a:t>Swift/T-specific features</a:t>
            </a:r>
            <a:endParaRPr lang="en-US" dirty="0">
              <a:solidFill>
                <a:srgbClr val="406F9E"/>
              </a:solidFill>
            </a:endParaRPr>
          </a:p>
        </p:txBody>
      </p:sp>
      <p:sp>
        <p:nvSpPr>
          <p:cNvPr id="3" name="Content Placeholder 2"/>
          <p:cNvSpPr>
            <a:spLocks noGrp="1"/>
          </p:cNvSpPr>
          <p:nvPr>
            <p:ph idx="1"/>
          </p:nvPr>
        </p:nvSpPr>
        <p:spPr/>
        <p:txBody>
          <a:bodyPr/>
          <a:lstStyle/>
          <a:p>
            <a:r>
              <a:rPr lang="en-US" dirty="0" smtClean="0">
                <a:solidFill>
                  <a:srgbClr val="1F497D"/>
                </a:solidFill>
              </a:rPr>
              <a:t>Task locality: Ability to send a task to a process</a:t>
            </a:r>
          </a:p>
          <a:p>
            <a:pPr lvl="1"/>
            <a:r>
              <a:rPr lang="en-US" dirty="0" smtClean="0">
                <a:solidFill>
                  <a:srgbClr val="1F497D"/>
                </a:solidFill>
              </a:rPr>
              <a:t>Allows for big data –type applications</a:t>
            </a:r>
          </a:p>
          <a:p>
            <a:pPr lvl="1"/>
            <a:r>
              <a:rPr lang="en-US" dirty="0" smtClean="0">
                <a:solidFill>
                  <a:srgbClr val="1F497D"/>
                </a:solidFill>
              </a:rPr>
              <a:t>Allows for </a:t>
            </a:r>
            <a:r>
              <a:rPr lang="en-US" dirty="0" err="1" smtClean="0">
                <a:solidFill>
                  <a:srgbClr val="1F497D"/>
                </a:solidFill>
              </a:rPr>
              <a:t>stateful</a:t>
            </a:r>
            <a:r>
              <a:rPr lang="en-US" dirty="0" smtClean="0">
                <a:solidFill>
                  <a:srgbClr val="1F497D"/>
                </a:solidFill>
              </a:rPr>
              <a:t> objects to remain resident in the workflow</a:t>
            </a:r>
          </a:p>
          <a:p>
            <a:pPr lvl="1"/>
            <a:r>
              <a:rPr lang="en-US" dirty="0" smtClean="0">
                <a:solidFill>
                  <a:srgbClr val="1F497D"/>
                </a:solidFill>
                <a:latin typeface="Courier New" panose="02070309020205020404" pitchFamily="49" charset="0"/>
                <a:cs typeface="Courier New" panose="02070309020205020404" pitchFamily="49" charset="0"/>
              </a:rPr>
              <a:t>location L = </a:t>
            </a:r>
            <a:r>
              <a:rPr lang="en-US" dirty="0" err="1" smtClean="0">
                <a:solidFill>
                  <a:srgbClr val="1F497D"/>
                </a:solidFill>
                <a:latin typeface="Courier New" panose="02070309020205020404" pitchFamily="49" charset="0"/>
                <a:cs typeface="Courier New" panose="02070309020205020404" pitchFamily="49" charset="0"/>
              </a:rPr>
              <a:t>find_data</a:t>
            </a:r>
            <a:r>
              <a:rPr lang="en-US" dirty="0" smtClean="0">
                <a:solidFill>
                  <a:srgbClr val="1F497D"/>
                </a:solidFill>
                <a:latin typeface="Courier New" panose="02070309020205020404" pitchFamily="49" charset="0"/>
                <a:cs typeface="Courier New" panose="02070309020205020404" pitchFamily="49" charset="0"/>
              </a:rPr>
              <a:t>(D);</a:t>
            </a:r>
            <a:br>
              <a:rPr lang="en-US" dirty="0" smtClean="0">
                <a:solidFill>
                  <a:srgbClr val="1F497D"/>
                </a:solidFill>
                <a:latin typeface="Courier New" panose="02070309020205020404" pitchFamily="49" charset="0"/>
                <a:cs typeface="Courier New" panose="02070309020205020404" pitchFamily="49" charset="0"/>
              </a:rPr>
            </a:br>
            <a:r>
              <a:rPr lang="en-US" dirty="0" err="1" smtClean="0">
                <a:solidFill>
                  <a:srgbClr val="1F497D"/>
                </a:solidFill>
                <a:latin typeface="Courier New" panose="02070309020205020404" pitchFamily="49" charset="0"/>
                <a:cs typeface="Courier New" panose="02070309020205020404" pitchFamily="49" charset="0"/>
              </a:rPr>
              <a:t>int</a:t>
            </a:r>
            <a:r>
              <a:rPr lang="en-US" dirty="0" smtClean="0">
                <a:solidFill>
                  <a:srgbClr val="1F497D"/>
                </a:solidFill>
                <a:latin typeface="Courier New" panose="02070309020205020404" pitchFamily="49" charset="0"/>
                <a:cs typeface="Courier New" panose="02070309020205020404" pitchFamily="49" charset="0"/>
              </a:rPr>
              <a:t> y = @location=L f(D, x);</a:t>
            </a:r>
          </a:p>
          <a:p>
            <a:r>
              <a:rPr lang="en-US" dirty="0">
                <a:solidFill>
                  <a:srgbClr val="1F497D"/>
                </a:solidFill>
                <a:cs typeface="Courier New" panose="02070309020205020404" pitchFamily="49" charset="0"/>
              </a:rPr>
              <a:t>Data broadcast</a:t>
            </a:r>
          </a:p>
          <a:p>
            <a:r>
              <a:rPr lang="en-US" dirty="0" smtClean="0">
                <a:solidFill>
                  <a:srgbClr val="1F497D"/>
                </a:solidFill>
                <a:cs typeface="Courier New" panose="02070309020205020404" pitchFamily="49" charset="0"/>
              </a:rPr>
              <a:t>Task priorities: Ability to set task priority</a:t>
            </a:r>
          </a:p>
          <a:p>
            <a:pPr lvl="1"/>
            <a:r>
              <a:rPr lang="en-US" dirty="0" smtClean="0">
                <a:solidFill>
                  <a:srgbClr val="1F497D"/>
                </a:solidFill>
                <a:cs typeface="Courier New" panose="02070309020205020404" pitchFamily="49" charset="0"/>
              </a:rPr>
              <a:t>Useful for tweaking load balancing</a:t>
            </a:r>
          </a:p>
          <a:p>
            <a:r>
              <a:rPr lang="en-US" dirty="0" smtClean="0">
                <a:solidFill>
                  <a:srgbClr val="1F497D"/>
                </a:solidFill>
                <a:cs typeface="Courier New" panose="02070309020205020404" pitchFamily="49" charset="0"/>
              </a:rPr>
              <a:t>Updateable variables</a:t>
            </a:r>
          </a:p>
          <a:p>
            <a:pPr lvl="1"/>
            <a:r>
              <a:rPr lang="en-US" dirty="0" smtClean="0">
                <a:solidFill>
                  <a:srgbClr val="1F497D"/>
                </a:solidFill>
                <a:cs typeface="Courier New" panose="02070309020205020404" pitchFamily="49" charset="0"/>
              </a:rPr>
              <a:t>Allow data to be modified after its initial write</a:t>
            </a:r>
          </a:p>
          <a:p>
            <a:pPr lvl="1"/>
            <a:r>
              <a:rPr lang="en-US" dirty="0" smtClean="0">
                <a:solidFill>
                  <a:srgbClr val="1F497D"/>
                </a:solidFill>
                <a:cs typeface="Courier New" panose="02070309020205020404" pitchFamily="49" charset="0"/>
              </a:rPr>
              <a:t>Consumer tasks may receive original or updated values when they emerge from the work queue</a:t>
            </a:r>
          </a:p>
          <a:p>
            <a:endParaRPr lang="en-US" dirty="0">
              <a:solidFill>
                <a:srgbClr val="1F497D"/>
              </a:solidFill>
              <a:cs typeface="Courier New" panose="02070309020205020404" pitchFamily="49" charset="0"/>
            </a:endParaRPr>
          </a:p>
          <a:p>
            <a:endParaRPr lang="en-US" dirty="0" smtClean="0">
              <a:solidFill>
                <a:srgbClr val="1F497D"/>
              </a:solidFill>
              <a:cs typeface="Courier New" panose="02070309020205020404" pitchFamily="49" charset="0"/>
            </a:endParaRPr>
          </a:p>
          <a:p>
            <a:pPr lvl="1"/>
            <a:endParaRPr lang="en-US" dirty="0" smtClean="0">
              <a:solidFill>
                <a:srgbClr val="1F497D"/>
              </a:solidFill>
              <a:cs typeface="Courier New" panose="02070309020205020404" pitchFamily="49" charset="0"/>
            </a:endParaRPr>
          </a:p>
          <a:p>
            <a:pPr marL="457200" lvl="1" indent="0">
              <a:buNone/>
            </a:pPr>
            <a:endParaRPr lang="en-US" dirty="0">
              <a:solidFill>
                <a:srgbClr val="1F497D"/>
              </a:solidFill>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8BEE434E-B384-A245-84B1-C534A8D54264}" type="slidenum">
              <a:rPr lang="en-US" smtClean="0">
                <a:solidFill>
                  <a:prstClr val="black"/>
                </a:solidFill>
                <a:latin typeface="Calibri"/>
              </a:rPr>
              <a:pPr>
                <a:defRPr/>
              </a:pPr>
              <a:t>17</a:t>
            </a:fld>
            <a:endParaRPr lang="en-US">
              <a:solidFill>
                <a:prstClr val="black"/>
              </a:solidFill>
              <a:latin typeface="Calibri"/>
            </a:endParaRPr>
          </a:p>
        </p:txBody>
      </p:sp>
      <p:sp>
        <p:nvSpPr>
          <p:cNvPr id="5" name="Rectangle 4"/>
          <p:cNvSpPr/>
          <p:nvPr/>
        </p:nvSpPr>
        <p:spPr>
          <a:xfrm>
            <a:off x="609600" y="5602069"/>
            <a:ext cx="7010400" cy="646331"/>
          </a:xfrm>
          <a:prstGeom prst="rect">
            <a:avLst/>
          </a:prstGeom>
        </p:spPr>
        <p:txBody>
          <a:bodyPr wrap="square">
            <a:spAutoFit/>
          </a:bodyPr>
          <a:lstStyle/>
          <a:p>
            <a:pPr fontAlgn="auto">
              <a:spcBef>
                <a:spcPts val="0"/>
              </a:spcBef>
              <a:spcAft>
                <a:spcPts val="0"/>
              </a:spcAft>
            </a:pPr>
            <a:r>
              <a:rPr lang="en-US" sz="1800" dirty="0">
                <a:solidFill>
                  <a:prstClr val="black"/>
                </a:solidFill>
                <a:latin typeface="Calibri"/>
                <a:ea typeface="+mn-ea"/>
                <a:cs typeface="+mn-cs"/>
              </a:rPr>
              <a:t>Wozniak et al</a:t>
            </a:r>
            <a:r>
              <a:rPr lang="en-US" sz="1800" dirty="0" smtClean="0">
                <a:solidFill>
                  <a:prstClr val="black"/>
                </a:solidFill>
                <a:latin typeface="Calibri"/>
                <a:ea typeface="+mn-ea"/>
                <a:cs typeface="+mn-cs"/>
              </a:rPr>
              <a:t>.</a:t>
            </a:r>
            <a:r>
              <a:rPr lang="en-US" sz="1800" b="1" dirty="0">
                <a:solidFill>
                  <a:prstClr val="black"/>
                </a:solidFill>
                <a:latin typeface="Calibri"/>
                <a:ea typeface="+mn-ea"/>
                <a:cs typeface="+mn-cs"/>
              </a:rPr>
              <a:t> </a:t>
            </a:r>
            <a:r>
              <a:rPr lang="en-US" sz="1800" dirty="0">
                <a:solidFill>
                  <a:prstClr val="black"/>
                </a:solidFill>
                <a:latin typeface="Calibri"/>
                <a:ea typeface="+mn-ea"/>
                <a:cs typeface="+mn-cs"/>
              </a:rPr>
              <a:t>Language features for scalable distributed-memory dataflow </a:t>
            </a:r>
            <a:r>
              <a:rPr lang="en-US" sz="1800" dirty="0" smtClean="0">
                <a:solidFill>
                  <a:prstClr val="black"/>
                </a:solidFill>
                <a:latin typeface="Calibri"/>
                <a:ea typeface="+mn-ea"/>
                <a:cs typeface="+mn-cs"/>
              </a:rPr>
              <a:t>computing. </a:t>
            </a:r>
            <a:r>
              <a:rPr lang="en-US" sz="1800" dirty="0">
                <a:solidFill>
                  <a:prstClr val="black"/>
                </a:solidFill>
                <a:latin typeface="Calibri"/>
                <a:ea typeface="+mn-ea"/>
                <a:cs typeface="+mn-cs"/>
              </a:rPr>
              <a:t>Proc. </a:t>
            </a:r>
            <a:r>
              <a:rPr lang="en-US" sz="1800" dirty="0" smtClean="0">
                <a:solidFill>
                  <a:prstClr val="black"/>
                </a:solidFill>
                <a:latin typeface="Calibri"/>
                <a:ea typeface="+mn-ea"/>
                <a:cs typeface="+mn-cs"/>
              </a:rPr>
              <a:t>Dataflow Execution Models at PACT, 2014. </a:t>
            </a:r>
            <a:endParaRPr lang="en-US" sz="1800" dirty="0">
              <a:solidFill>
                <a:prstClr val="black"/>
              </a:solidFill>
              <a:latin typeface="Calibri"/>
              <a:ea typeface="+mn-ea"/>
              <a:cs typeface="+mn-cs"/>
            </a:endParaRPr>
          </a:p>
        </p:txBody>
      </p:sp>
    </p:spTree>
    <p:extLst>
      <p:ext uri="{BB962C8B-B14F-4D97-AF65-F5344CB8AC3E}">
        <p14:creationId xmlns:p14="http://schemas.microsoft.com/office/powerpoint/2010/main" val="231034212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sz="3200" dirty="0" smtClean="0">
                <a:solidFill>
                  <a:srgbClr val="406F9E"/>
                </a:solidFill>
              </a:rPr>
              <a:t>Swift/T: scaling of trivial </a:t>
            </a:r>
            <a:r>
              <a:rPr lang="en-US" sz="3200" dirty="0" err="1" smtClean="0">
                <a:solidFill>
                  <a:srgbClr val="406F9E"/>
                </a:solidFill>
              </a:rPr>
              <a:t>foreach</a:t>
            </a:r>
            <a:r>
              <a:rPr lang="en-US" sz="3200" dirty="0" smtClean="0">
                <a:solidFill>
                  <a:srgbClr val="406F9E"/>
                </a:solidFill>
              </a:rPr>
              <a:t> { } loop</a:t>
            </a:r>
            <a:r>
              <a:rPr lang="en-US" sz="3200" dirty="0" smtClean="0">
                <a:solidFill>
                  <a:srgbClr val="3A81BA"/>
                </a:solidFill>
              </a:rPr>
              <a:t> </a:t>
            </a:r>
            <a:r>
              <a:rPr lang="en-US" sz="2400" dirty="0" smtClean="0">
                <a:solidFill>
                  <a:schemeClr val="accent1">
                    <a:lumMod val="50000"/>
                  </a:schemeClr>
                </a:solidFill>
              </a:rPr>
              <a:t>100 microsecond to 10 millisecond tasks</a:t>
            </a:r>
            <a:br>
              <a:rPr lang="en-US" sz="2400" dirty="0" smtClean="0">
                <a:solidFill>
                  <a:schemeClr val="accent1">
                    <a:lumMod val="50000"/>
                  </a:schemeClr>
                </a:solidFill>
              </a:rPr>
            </a:br>
            <a:r>
              <a:rPr lang="en-US" sz="2400" dirty="0" smtClean="0">
                <a:solidFill>
                  <a:schemeClr val="accent1">
                    <a:lumMod val="50000"/>
                  </a:schemeClr>
                </a:solidFill>
              </a:rPr>
              <a:t>on up to 512K integer cores of Blue Waters</a:t>
            </a:r>
            <a:endParaRPr lang="en-US" sz="2400" dirty="0">
              <a:solidFill>
                <a:schemeClr val="accent1">
                  <a:lumMod val="50000"/>
                </a:schemeClr>
              </a:solidFill>
            </a:endParaRPr>
          </a:p>
        </p:txBody>
      </p:sp>
      <p:sp>
        <p:nvSpPr>
          <p:cNvPr id="3" name="Slide Number Placeholder 2"/>
          <p:cNvSpPr>
            <a:spLocks noGrp="1"/>
          </p:cNvSpPr>
          <p:nvPr>
            <p:ph type="sldNum" sz="quarter" idx="4294967295"/>
          </p:nvPr>
        </p:nvSpPr>
        <p:spPr>
          <a:xfrm>
            <a:off x="8610600" y="6489700"/>
            <a:ext cx="384175" cy="365125"/>
          </a:xfrm>
          <a:prstGeom prst="rect">
            <a:avLst/>
          </a:prstGeom>
        </p:spPr>
        <p:txBody>
          <a:bodyPr/>
          <a:lstStyle/>
          <a:p>
            <a:pPr>
              <a:defRPr/>
            </a:pPr>
            <a:fld id="{BD815F56-630E-7E4B-8F2C-15A1EE33C21F}" type="slidenum">
              <a:rPr lang="en-US" smtClean="0">
                <a:solidFill>
                  <a:prstClr val="black"/>
                </a:solidFill>
                <a:latin typeface="Calibri"/>
              </a:rPr>
              <a:pPr>
                <a:defRPr/>
              </a:pPr>
              <a:t>18</a:t>
            </a:fld>
            <a:endParaRPr lang="en-US">
              <a:solidFill>
                <a:prstClr val="black"/>
              </a:solidFill>
              <a:latin typeface="Calibri"/>
            </a:endParaRPr>
          </a:p>
        </p:txBody>
      </p:sp>
      <p:pic>
        <p:nvPicPr>
          <p:cNvPr id="5" name="Picture 4" descr="swiftt-baseline-scale.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7680" y="2149919"/>
            <a:ext cx="8275320" cy="3657600"/>
          </a:xfrm>
          <a:prstGeom prst="rect">
            <a:avLst/>
          </a:prstGeom>
        </p:spPr>
      </p:pic>
    </p:spTree>
    <p:extLst>
      <p:ext uri="{BB962C8B-B14F-4D97-AF65-F5344CB8AC3E}">
        <p14:creationId xmlns:p14="http://schemas.microsoft.com/office/powerpoint/2010/main" val="39532347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7315200" y="4724400"/>
            <a:ext cx="1828800" cy="213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304800"/>
            <a:ext cx="8229600" cy="1143000"/>
          </a:xfrm>
        </p:spPr>
        <p:txBody>
          <a:bodyPr/>
          <a:lstStyle/>
          <a:p>
            <a:r>
              <a:rPr lang="en-US" b="0" dirty="0" smtClean="0">
                <a:solidFill>
                  <a:srgbClr val="406F9E"/>
                </a:solidFill>
              </a:rPr>
              <a:t>Large-scale applications using Swift</a:t>
            </a:r>
          </a:p>
        </p:txBody>
      </p:sp>
      <p:sp>
        <p:nvSpPr>
          <p:cNvPr id="38" name="Content Placeholder 2"/>
          <p:cNvSpPr>
            <a:spLocks noGrp="1"/>
          </p:cNvSpPr>
          <p:nvPr>
            <p:ph type="body" idx="4294967295"/>
          </p:nvPr>
        </p:nvSpPr>
        <p:spPr>
          <a:xfrm>
            <a:off x="228600" y="1219200"/>
            <a:ext cx="3429000" cy="5197193"/>
          </a:xfrm>
        </p:spPr>
        <p:txBody>
          <a:bodyPr/>
          <a:lstStyle/>
          <a:p>
            <a:pPr>
              <a:spcBef>
                <a:spcPts val="1200"/>
              </a:spcBef>
            </a:pPr>
            <a:r>
              <a:rPr lang="en-US" sz="1800" dirty="0" smtClean="0"/>
              <a:t>Simulation of super-</a:t>
            </a:r>
            <a:br>
              <a:rPr lang="en-US" sz="1800" dirty="0" smtClean="0"/>
            </a:br>
            <a:r>
              <a:rPr lang="en-US" sz="1800" dirty="0" smtClean="0"/>
              <a:t>cooled glass materials</a:t>
            </a:r>
          </a:p>
          <a:p>
            <a:pPr>
              <a:spcBef>
                <a:spcPts val="1200"/>
              </a:spcBef>
            </a:pPr>
            <a:r>
              <a:rPr lang="en-US" sz="1800" dirty="0" smtClean="0"/>
              <a:t>Protein and biomolecule</a:t>
            </a:r>
            <a:br>
              <a:rPr lang="en-US" sz="1800" dirty="0" smtClean="0"/>
            </a:br>
            <a:r>
              <a:rPr lang="en-US" sz="1800" dirty="0" smtClean="0"/>
              <a:t>structure and interaction</a:t>
            </a:r>
          </a:p>
          <a:p>
            <a:pPr>
              <a:spcBef>
                <a:spcPts val="1200"/>
              </a:spcBef>
            </a:pPr>
            <a:r>
              <a:rPr lang="en-US" sz="1800" dirty="0" smtClean="0"/>
              <a:t>Climate model analysis and  decision making for global </a:t>
            </a:r>
            <a:br>
              <a:rPr lang="en-US" sz="1800" dirty="0" smtClean="0"/>
            </a:br>
            <a:r>
              <a:rPr lang="en-US" sz="1800" dirty="0" smtClean="0"/>
              <a:t>food production &amp; supply</a:t>
            </a:r>
          </a:p>
          <a:p>
            <a:pPr>
              <a:spcBef>
                <a:spcPts val="1200"/>
              </a:spcBef>
            </a:pPr>
            <a:r>
              <a:rPr lang="en-US" sz="1800" dirty="0" smtClean="0"/>
              <a:t>Materials science at the Advanced Photon Source</a:t>
            </a:r>
          </a:p>
          <a:p>
            <a:pPr>
              <a:spcBef>
                <a:spcPts val="1200"/>
              </a:spcBef>
            </a:pPr>
            <a:r>
              <a:rPr lang="en-US" sz="1800" dirty="0" smtClean="0"/>
              <a:t>Multiscale subsurface</a:t>
            </a:r>
            <a:br>
              <a:rPr lang="en-US" sz="1800" dirty="0" smtClean="0"/>
            </a:br>
            <a:r>
              <a:rPr lang="en-US" sz="1800" dirty="0" smtClean="0"/>
              <a:t>flow modeling</a:t>
            </a:r>
          </a:p>
          <a:p>
            <a:pPr>
              <a:spcBef>
                <a:spcPts val="1200"/>
              </a:spcBef>
            </a:pPr>
            <a:r>
              <a:rPr lang="en-US" sz="1800" dirty="0" smtClean="0"/>
              <a:t>Modeling of power grid</a:t>
            </a:r>
            <a:br>
              <a:rPr lang="en-US" sz="1800" dirty="0" smtClean="0"/>
            </a:br>
            <a:r>
              <a:rPr lang="en-US" sz="1800" dirty="0" smtClean="0"/>
              <a:t>for OE applications</a:t>
            </a:r>
          </a:p>
          <a:p>
            <a:pPr marL="0" indent="0">
              <a:buNone/>
            </a:pPr>
            <a:r>
              <a:rPr lang="en-US" sz="1800" dirty="0" smtClean="0">
                <a:solidFill>
                  <a:srgbClr val="FF0000"/>
                </a:solidFill>
              </a:rPr>
              <a:t>All have published science</a:t>
            </a:r>
            <a:br>
              <a:rPr lang="en-US" sz="1800" dirty="0" smtClean="0">
                <a:solidFill>
                  <a:srgbClr val="FF0000"/>
                </a:solidFill>
              </a:rPr>
            </a:br>
            <a:r>
              <a:rPr lang="en-US" sz="1800" dirty="0" smtClean="0">
                <a:solidFill>
                  <a:srgbClr val="FF0000"/>
                </a:solidFill>
              </a:rPr>
              <a:t>results obtained using</a:t>
            </a:r>
            <a:br>
              <a:rPr lang="en-US" sz="1800" dirty="0" smtClean="0">
                <a:solidFill>
                  <a:srgbClr val="FF0000"/>
                </a:solidFill>
              </a:rPr>
            </a:br>
            <a:r>
              <a:rPr lang="en-US" sz="1800" dirty="0" smtClean="0">
                <a:solidFill>
                  <a:srgbClr val="FF0000"/>
                </a:solidFill>
              </a:rPr>
              <a:t>Swift</a:t>
            </a:r>
            <a:r>
              <a:rPr lang="en-US" sz="1800" dirty="0" smtClean="0"/>
              <a:t/>
            </a:r>
            <a:br>
              <a:rPr lang="en-US" sz="1800" dirty="0" smtClean="0"/>
            </a:br>
            <a:endParaRPr lang="en-US" sz="1800" dirty="0" smtClean="0"/>
          </a:p>
        </p:txBody>
      </p:sp>
      <p:pic>
        <p:nvPicPr>
          <p:cNvPr id="25" name="Picture 24"/>
          <p:cNvPicPr>
            <a:picLocks noChangeAspect="1"/>
          </p:cNvPicPr>
          <p:nvPr/>
        </p:nvPicPr>
        <p:blipFill rotWithShape="1">
          <a:blip r:embed="rId3"/>
          <a:srcRect l="74786"/>
          <a:stretch/>
        </p:blipFill>
        <p:spPr>
          <a:xfrm>
            <a:off x="7239000" y="990600"/>
            <a:ext cx="1752600" cy="1974048"/>
          </a:xfrm>
          <a:prstGeom prst="rect">
            <a:avLst/>
          </a:prstGeom>
        </p:spPr>
      </p:pic>
      <p:pic>
        <p:nvPicPr>
          <p:cNvPr id="28" name="Picture 2"/>
          <p:cNvPicPr>
            <a:picLocks noChangeAspect="1" noChangeArrowheads="1"/>
          </p:cNvPicPr>
          <p:nvPr/>
        </p:nvPicPr>
        <p:blipFill>
          <a:blip r:embed="rId4" cstate="screen">
            <a:lum/>
            <a:extLst>
              <a:ext uri="{28A0092B-C50C-407E-A947-70E740481C1C}">
                <a14:useLocalDpi xmlns:a14="http://schemas.microsoft.com/office/drawing/2010/main"/>
              </a:ext>
            </a:extLst>
          </a:blip>
          <a:srcRect/>
          <a:stretch>
            <a:fillRect/>
          </a:stretch>
        </p:blipFill>
        <p:spPr bwMode="auto">
          <a:xfrm>
            <a:off x="3733800" y="1219200"/>
            <a:ext cx="2780954" cy="2133600"/>
          </a:xfrm>
          <a:prstGeom prst="rect">
            <a:avLst/>
          </a:prstGeom>
          <a:noFill/>
          <a:ln w="9525">
            <a:noFill/>
            <a:miter lim="800000"/>
            <a:headEnd/>
            <a:tailEnd/>
          </a:ln>
        </p:spPr>
      </p:pic>
      <p:pic>
        <p:nvPicPr>
          <p:cNvPr id="29" name="Picture 4" descr="C:\Users\d3h866\Documents\salssa\data\sph0004.png"/>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495800" y="3149288"/>
            <a:ext cx="2514600" cy="2111404"/>
          </a:xfrm>
          <a:prstGeom prst="rect">
            <a:avLst/>
          </a:prstGeom>
          <a:noFill/>
          <a:ln w="9525">
            <a:noFill/>
            <a:miter lim="800000"/>
            <a:headEnd/>
            <a:tailEnd/>
          </a:ln>
        </p:spPr>
      </p:pic>
      <p:grpSp>
        <p:nvGrpSpPr>
          <p:cNvPr id="8" name="Group 30"/>
          <p:cNvGrpSpPr/>
          <p:nvPr/>
        </p:nvGrpSpPr>
        <p:grpSpPr>
          <a:xfrm>
            <a:off x="7467600" y="3276600"/>
            <a:ext cx="1447801" cy="3581400"/>
            <a:chOff x="7162799" y="970967"/>
            <a:chExt cx="1676401" cy="4856990"/>
          </a:xfrm>
        </p:grpSpPr>
        <p:pic>
          <p:nvPicPr>
            <p:cNvPr id="32" name="Picture 31" descr="C:\Users\elliott\Desktop\library\peel\campaigns\H1\median-full-full.png"/>
            <p:cNvPicPr/>
            <p:nvPr/>
          </p:nvPicPr>
          <p:blipFill>
            <a:blip r:embed="rId6" cstate="screen">
              <a:extLst>
                <a:ext uri="{28A0092B-C50C-407E-A947-70E740481C1C}">
                  <a14:useLocalDpi xmlns:a14="http://schemas.microsoft.com/office/drawing/2010/main"/>
                </a:ext>
              </a:extLst>
            </a:blip>
            <a:srcRect/>
            <a:stretch>
              <a:fillRect/>
            </a:stretch>
          </p:blipFill>
          <p:spPr bwMode="auto">
            <a:xfrm>
              <a:off x="7162800" y="970967"/>
              <a:ext cx="1676400" cy="913496"/>
            </a:xfrm>
            <a:prstGeom prst="rect">
              <a:avLst/>
            </a:prstGeom>
            <a:noFill/>
            <a:ln w="9525">
              <a:noFill/>
              <a:miter lim="800000"/>
              <a:headEnd/>
              <a:tailEnd/>
            </a:ln>
          </p:spPr>
        </p:pic>
        <p:pic>
          <p:nvPicPr>
            <p:cNvPr id="33" name="Picture 32" descr="C:\Users\elliott\Desktop\library\peel\campaigns\H1\stddev-full-full.png"/>
            <p:cNvPicPr/>
            <p:nvPr/>
          </p:nvPicPr>
          <p:blipFill>
            <a:blip r:embed="rId7" cstate="screen">
              <a:extLst>
                <a:ext uri="{28A0092B-C50C-407E-A947-70E740481C1C}">
                  <a14:useLocalDpi xmlns:a14="http://schemas.microsoft.com/office/drawing/2010/main"/>
                </a:ext>
              </a:extLst>
            </a:blip>
            <a:srcRect/>
            <a:stretch>
              <a:fillRect/>
            </a:stretch>
          </p:blipFill>
          <p:spPr bwMode="auto">
            <a:xfrm>
              <a:off x="7162800" y="1917967"/>
              <a:ext cx="1676400" cy="913496"/>
            </a:xfrm>
            <a:prstGeom prst="rect">
              <a:avLst/>
            </a:prstGeom>
            <a:noFill/>
            <a:ln w="9525">
              <a:noFill/>
              <a:miter lim="800000"/>
              <a:headEnd/>
              <a:tailEnd/>
            </a:ln>
          </p:spPr>
        </p:pic>
        <p:pic>
          <p:nvPicPr>
            <p:cNvPr id="34" name="Picture 33" descr="C:\Users\elliott\Desktop\library\peel\campaigns\H1\stddev-full-none.png"/>
            <p:cNvPicPr/>
            <p:nvPr/>
          </p:nvPicPr>
          <p:blipFill>
            <a:blip r:embed="rId8" cstate="screen">
              <a:extLst>
                <a:ext uri="{28A0092B-C50C-407E-A947-70E740481C1C}">
                  <a14:useLocalDpi xmlns:a14="http://schemas.microsoft.com/office/drawing/2010/main"/>
                </a:ext>
              </a:extLst>
            </a:blip>
            <a:srcRect/>
            <a:stretch>
              <a:fillRect/>
            </a:stretch>
          </p:blipFill>
          <p:spPr bwMode="auto">
            <a:xfrm>
              <a:off x="7162800" y="3831384"/>
              <a:ext cx="1676400" cy="913496"/>
            </a:xfrm>
            <a:prstGeom prst="rect">
              <a:avLst/>
            </a:prstGeom>
            <a:noFill/>
            <a:ln w="9525">
              <a:noFill/>
              <a:miter lim="800000"/>
              <a:headEnd/>
              <a:tailEnd/>
            </a:ln>
          </p:spPr>
        </p:pic>
        <p:pic>
          <p:nvPicPr>
            <p:cNvPr id="35" name="Picture 34" descr="Test1-detrended.DSSAT.2011.1101.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62799" y="4787175"/>
              <a:ext cx="1676401" cy="1040782"/>
            </a:xfrm>
            <a:prstGeom prst="rect">
              <a:avLst/>
            </a:prstGeom>
          </p:spPr>
        </p:pic>
        <p:sp>
          <p:nvSpPr>
            <p:cNvPr id="36" name="Up Arrow 35"/>
            <p:cNvSpPr/>
            <p:nvPr/>
          </p:nvSpPr>
          <p:spPr>
            <a:xfrm>
              <a:off x="7772400" y="4724400"/>
              <a:ext cx="457200" cy="28432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7" name="Picture 36" descr="median-full-none.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162800" y="2869562"/>
              <a:ext cx="1676400" cy="902337"/>
            </a:xfrm>
            <a:prstGeom prst="rect">
              <a:avLst/>
            </a:prstGeom>
          </p:spPr>
        </p:pic>
      </p:grpSp>
      <p:sp>
        <p:nvSpPr>
          <p:cNvPr id="44" name="Oval 43"/>
          <p:cNvSpPr>
            <a:spLocks noChangeAspect="1"/>
          </p:cNvSpPr>
          <p:nvPr/>
        </p:nvSpPr>
        <p:spPr>
          <a:xfrm>
            <a:off x="6705600" y="48768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800" dirty="0" smtClean="0"/>
              <a:t>E</a:t>
            </a:r>
            <a:endParaRPr lang="en-US" sz="1800" dirty="0"/>
          </a:p>
        </p:txBody>
      </p:sp>
      <p:sp>
        <p:nvSpPr>
          <p:cNvPr id="46" name="Oval 45"/>
          <p:cNvSpPr>
            <a:spLocks noChangeAspect="1"/>
          </p:cNvSpPr>
          <p:nvPr/>
        </p:nvSpPr>
        <p:spPr>
          <a:xfrm>
            <a:off x="8763000" y="64770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800" dirty="0" smtClean="0"/>
              <a:t>C</a:t>
            </a:r>
            <a:endParaRPr lang="en-US" sz="1800" dirty="0"/>
          </a:p>
        </p:txBody>
      </p:sp>
      <p:sp>
        <p:nvSpPr>
          <p:cNvPr id="47" name="Oval 46"/>
          <p:cNvSpPr>
            <a:spLocks noChangeAspect="1"/>
          </p:cNvSpPr>
          <p:nvPr/>
        </p:nvSpPr>
        <p:spPr>
          <a:xfrm>
            <a:off x="6553200" y="20574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800" dirty="0" smtClean="0"/>
              <a:t>A</a:t>
            </a:r>
            <a:endParaRPr lang="en-US" sz="1800" dirty="0"/>
          </a:p>
        </p:txBody>
      </p:sp>
      <p:sp>
        <p:nvSpPr>
          <p:cNvPr id="48" name="Oval 47"/>
          <p:cNvSpPr>
            <a:spLocks noChangeAspect="1"/>
          </p:cNvSpPr>
          <p:nvPr/>
        </p:nvSpPr>
        <p:spPr>
          <a:xfrm>
            <a:off x="8534400" y="28956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800" dirty="0" smtClean="0"/>
              <a:t>B</a:t>
            </a:r>
            <a:endParaRPr lang="en-US" sz="1800" dirty="0"/>
          </a:p>
        </p:txBody>
      </p:sp>
      <p:sp>
        <p:nvSpPr>
          <p:cNvPr id="51" name="Oval 50"/>
          <p:cNvSpPr>
            <a:spLocks noChangeAspect="1"/>
          </p:cNvSpPr>
          <p:nvPr/>
        </p:nvSpPr>
        <p:spPr>
          <a:xfrm>
            <a:off x="152400" y="13462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800" dirty="0" smtClean="0"/>
              <a:t>A</a:t>
            </a:r>
            <a:endParaRPr lang="en-US" sz="1800" dirty="0"/>
          </a:p>
        </p:txBody>
      </p:sp>
      <p:sp>
        <p:nvSpPr>
          <p:cNvPr id="52" name="Oval 51"/>
          <p:cNvSpPr>
            <a:spLocks noChangeAspect="1"/>
          </p:cNvSpPr>
          <p:nvPr/>
        </p:nvSpPr>
        <p:spPr>
          <a:xfrm>
            <a:off x="152400" y="20574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800" dirty="0" smtClean="0"/>
              <a:t>B</a:t>
            </a:r>
            <a:endParaRPr lang="en-US" sz="1800" dirty="0"/>
          </a:p>
        </p:txBody>
      </p:sp>
      <p:sp>
        <p:nvSpPr>
          <p:cNvPr id="53" name="Oval 52"/>
          <p:cNvSpPr>
            <a:spLocks noChangeAspect="1"/>
          </p:cNvSpPr>
          <p:nvPr/>
        </p:nvSpPr>
        <p:spPr>
          <a:xfrm>
            <a:off x="152400" y="27432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800" dirty="0" smtClean="0"/>
              <a:t>C</a:t>
            </a:r>
            <a:endParaRPr lang="en-US" sz="1800" dirty="0"/>
          </a:p>
        </p:txBody>
      </p:sp>
      <p:sp>
        <p:nvSpPr>
          <p:cNvPr id="54" name="Oval 53"/>
          <p:cNvSpPr>
            <a:spLocks noChangeAspect="1"/>
          </p:cNvSpPr>
          <p:nvPr/>
        </p:nvSpPr>
        <p:spPr>
          <a:xfrm>
            <a:off x="152400" y="37338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800" dirty="0" smtClean="0"/>
              <a:t>D</a:t>
            </a:r>
            <a:endParaRPr lang="en-US" sz="1800" dirty="0"/>
          </a:p>
        </p:txBody>
      </p:sp>
      <p:sp>
        <p:nvSpPr>
          <p:cNvPr id="55" name="Oval 54"/>
          <p:cNvSpPr>
            <a:spLocks noChangeAspect="1"/>
          </p:cNvSpPr>
          <p:nvPr/>
        </p:nvSpPr>
        <p:spPr>
          <a:xfrm>
            <a:off x="152400" y="44196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800" dirty="0" smtClean="0"/>
              <a:t>E</a:t>
            </a:r>
            <a:endParaRPr lang="en-US" sz="1800" dirty="0"/>
          </a:p>
        </p:txBody>
      </p:sp>
      <p:sp>
        <p:nvSpPr>
          <p:cNvPr id="56" name="Oval 55"/>
          <p:cNvSpPr>
            <a:spLocks noChangeAspect="1"/>
          </p:cNvSpPr>
          <p:nvPr/>
        </p:nvSpPr>
        <p:spPr>
          <a:xfrm>
            <a:off x="152400" y="50673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800" dirty="0" smtClean="0"/>
              <a:t>F</a:t>
            </a:r>
            <a:endParaRPr lang="en-US" sz="1800" dirty="0"/>
          </a:p>
        </p:txBody>
      </p:sp>
      <p:pic>
        <p:nvPicPr>
          <p:cNvPr id="41" name="Picture 40" descr="TransmissionIL.eps"/>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429000" y="3679172"/>
            <a:ext cx="1426100" cy="1654828"/>
          </a:xfrm>
          <a:prstGeom prst="rect">
            <a:avLst/>
          </a:prstGeom>
        </p:spPr>
      </p:pic>
      <p:sp>
        <p:nvSpPr>
          <p:cNvPr id="50" name="Oval 49"/>
          <p:cNvSpPr>
            <a:spLocks noChangeAspect="1"/>
          </p:cNvSpPr>
          <p:nvPr/>
        </p:nvSpPr>
        <p:spPr>
          <a:xfrm>
            <a:off x="4572000" y="48768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800" dirty="0" smtClean="0"/>
              <a:t>F</a:t>
            </a:r>
            <a:endParaRPr lang="en-US" sz="1800" dirty="0"/>
          </a:p>
        </p:txBody>
      </p:sp>
      <p:pic>
        <p:nvPicPr>
          <p:cNvPr id="10" name="Picture 9" descr="aps.png"/>
          <p:cNvPicPr>
            <a:picLocks noChangeAspect="1"/>
          </p:cNvPicPr>
          <p:nvPr/>
        </p:nvPicPr>
        <p:blipFill rotWithShape="1">
          <a:blip r:embed="rId12">
            <a:extLst>
              <a:ext uri="{28A0092B-C50C-407E-A947-70E740481C1C}">
                <a14:useLocalDpi xmlns:a14="http://schemas.microsoft.com/office/drawing/2010/main" val="0"/>
              </a:ext>
            </a:extLst>
          </a:blip>
          <a:srcRect l="8767"/>
          <a:stretch/>
        </p:blipFill>
        <p:spPr>
          <a:xfrm>
            <a:off x="2870958" y="5385786"/>
            <a:ext cx="4749042" cy="1229730"/>
          </a:xfrm>
          <a:prstGeom prst="rect">
            <a:avLst/>
          </a:prstGeom>
        </p:spPr>
      </p:pic>
      <p:sp>
        <p:nvSpPr>
          <p:cNvPr id="45" name="Oval 44"/>
          <p:cNvSpPr>
            <a:spLocks noChangeAspect="1"/>
          </p:cNvSpPr>
          <p:nvPr/>
        </p:nvSpPr>
        <p:spPr>
          <a:xfrm>
            <a:off x="7239000" y="60960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800" dirty="0" smtClean="0"/>
              <a:t>D</a:t>
            </a:r>
            <a:endParaRPr lang="en-US" sz="1800" dirty="0"/>
          </a:p>
        </p:txBody>
      </p:sp>
    </p:spTree>
    <p:extLst>
      <p:ext uri="{BB962C8B-B14F-4D97-AF65-F5344CB8AC3E}">
        <p14:creationId xmlns:p14="http://schemas.microsoft.com/office/powerpoint/2010/main" val="34925453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4095742" y="2080106"/>
            <a:ext cx="4868746" cy="3336086"/>
            <a:chOff x="4076714" y="2400022"/>
            <a:chExt cx="4868746" cy="3336086"/>
          </a:xfrm>
        </p:grpSpPr>
        <p:sp>
          <p:nvSpPr>
            <p:cNvPr id="46" name="Parallelogram 45"/>
            <p:cNvSpPr/>
            <p:nvPr/>
          </p:nvSpPr>
          <p:spPr>
            <a:xfrm>
              <a:off x="4076714" y="2400022"/>
              <a:ext cx="4868746" cy="3336086"/>
            </a:xfrm>
            <a:prstGeom prst="parallelogram">
              <a:avLst>
                <a:gd name="adj" fmla="val 61667"/>
              </a:avLst>
            </a:prstGeom>
            <a:solidFill>
              <a:schemeClr val="accent1">
                <a:lumMod val="40000"/>
                <a:lumOff val="60000"/>
                <a:alpha val="3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TextBox 46"/>
            <p:cNvSpPr txBox="1"/>
            <p:nvPr/>
          </p:nvSpPr>
          <p:spPr>
            <a:xfrm>
              <a:off x="4248172" y="5324054"/>
              <a:ext cx="1941557" cy="369332"/>
            </a:xfrm>
            <a:prstGeom prst="rect">
              <a:avLst/>
            </a:prstGeom>
            <a:noFill/>
          </p:spPr>
          <p:txBody>
            <a:bodyPr wrap="none" rtlCol="0">
              <a:spAutoFit/>
            </a:bodyPr>
            <a:lstStyle/>
            <a:p>
              <a:r>
                <a:rPr lang="en-US" dirty="0" smtClean="0"/>
                <a:t>Domain of Interest</a:t>
              </a:r>
              <a:endParaRPr lang="en-US" dirty="0"/>
            </a:p>
          </p:txBody>
        </p:sp>
      </p:grpSp>
      <p:cxnSp>
        <p:nvCxnSpPr>
          <p:cNvPr id="5" name="Straight Connector 4"/>
          <p:cNvCxnSpPr/>
          <p:nvPr/>
        </p:nvCxnSpPr>
        <p:spPr>
          <a:xfrm>
            <a:off x="798923" y="5470883"/>
            <a:ext cx="7225836" cy="1588"/>
          </a:xfrm>
          <a:prstGeom prst="line">
            <a:avLst/>
          </a:prstGeom>
          <a:ln w="12700" cap="flat" cmpd="sng" algn="ctr">
            <a:solidFill>
              <a:schemeClr val="tx1"/>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rot="5400000" flipH="1" flipV="1">
            <a:off x="-1051698" y="3621850"/>
            <a:ext cx="3699655" cy="1588"/>
          </a:xfrm>
          <a:prstGeom prst="line">
            <a:avLst/>
          </a:prstGeom>
          <a:ln w="12700" cap="flat" cmpd="sng" algn="ctr">
            <a:solidFill>
              <a:schemeClr val="tx1"/>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7224895" y="5470883"/>
            <a:ext cx="848760" cy="369332"/>
          </a:xfrm>
          <a:prstGeom prst="rect">
            <a:avLst/>
          </a:prstGeom>
          <a:noFill/>
        </p:spPr>
        <p:txBody>
          <a:bodyPr wrap="none" rtlCol="0">
            <a:spAutoFit/>
          </a:bodyPr>
          <a:lstStyle/>
          <a:p>
            <a:r>
              <a:rPr lang="en-US" dirty="0" smtClean="0"/>
              <a:t>“Time”</a:t>
            </a:r>
            <a:endParaRPr lang="en-US" dirty="0"/>
          </a:p>
        </p:txBody>
      </p:sp>
      <p:sp>
        <p:nvSpPr>
          <p:cNvPr id="9" name="TextBox 8"/>
          <p:cNvSpPr txBox="1"/>
          <p:nvPr/>
        </p:nvSpPr>
        <p:spPr>
          <a:xfrm rot="16200000">
            <a:off x="-219964" y="2463901"/>
            <a:ext cx="1423361" cy="369332"/>
          </a:xfrm>
          <a:prstGeom prst="rect">
            <a:avLst/>
          </a:prstGeom>
          <a:noFill/>
        </p:spPr>
        <p:txBody>
          <a:bodyPr wrap="none" rtlCol="0">
            <a:spAutoFit/>
          </a:bodyPr>
          <a:lstStyle/>
          <a:p>
            <a:r>
              <a:rPr lang="en-US" dirty="0" smtClean="0"/>
              <a:t>“Complexity”</a:t>
            </a:r>
            <a:endParaRPr lang="en-US" dirty="0"/>
          </a:p>
        </p:txBody>
      </p:sp>
      <p:grpSp>
        <p:nvGrpSpPr>
          <p:cNvPr id="16" name="Group 15"/>
          <p:cNvGrpSpPr/>
          <p:nvPr/>
        </p:nvGrpSpPr>
        <p:grpSpPr>
          <a:xfrm rot="18093585">
            <a:off x="243968" y="3332060"/>
            <a:ext cx="3118812" cy="543658"/>
            <a:chOff x="1456692" y="5099887"/>
            <a:chExt cx="3118812" cy="543658"/>
          </a:xfrm>
        </p:grpSpPr>
        <p:cxnSp>
          <p:nvCxnSpPr>
            <p:cNvPr id="10" name="Straight Connector 9"/>
            <p:cNvCxnSpPr/>
            <p:nvPr/>
          </p:nvCxnSpPr>
          <p:spPr>
            <a:xfrm>
              <a:off x="1456692" y="5374241"/>
              <a:ext cx="3118810" cy="1588"/>
            </a:xfrm>
            <a:prstGeom prst="line">
              <a:avLst/>
            </a:prstGeom>
            <a:ln w="12700" cap="flat" cmpd="sng" algn="ctr">
              <a:solidFill>
                <a:schemeClr val="tx1"/>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558281" y="5099887"/>
              <a:ext cx="915635" cy="276999"/>
            </a:xfrm>
            <a:prstGeom prst="rect">
              <a:avLst/>
            </a:prstGeom>
            <a:noFill/>
          </p:spPr>
          <p:txBody>
            <a:bodyPr wrap="none" rtlCol="0">
              <a:spAutoFit/>
            </a:bodyPr>
            <a:lstStyle/>
            <a:p>
              <a:pPr algn="ctr"/>
              <a:r>
                <a:rPr lang="en-US" sz="1200" dirty="0" smtClean="0"/>
                <a:t>Dimensions</a:t>
              </a:r>
              <a:endParaRPr lang="en-US" sz="1200" dirty="0"/>
            </a:p>
          </p:txBody>
        </p:sp>
        <p:sp>
          <p:nvSpPr>
            <p:cNvPr id="15" name="TextBox 14"/>
            <p:cNvSpPr txBox="1"/>
            <p:nvPr/>
          </p:nvSpPr>
          <p:spPr>
            <a:xfrm>
              <a:off x="1456694" y="5381935"/>
              <a:ext cx="3118810" cy="261610"/>
            </a:xfrm>
            <a:prstGeom prst="rect">
              <a:avLst/>
            </a:prstGeom>
            <a:noFill/>
          </p:spPr>
          <p:txBody>
            <a:bodyPr wrap="square" rtlCol="0">
              <a:spAutoFit/>
            </a:bodyPr>
            <a:lstStyle/>
            <a:p>
              <a:r>
                <a:rPr lang="en-US" sz="1100" dirty="0" smtClean="0"/>
                <a:t>1			2			3</a:t>
              </a:r>
              <a:endParaRPr lang="en-US" sz="1100" dirty="0"/>
            </a:p>
          </p:txBody>
        </p:sp>
      </p:grpSp>
      <p:grpSp>
        <p:nvGrpSpPr>
          <p:cNvPr id="17" name="Group 16"/>
          <p:cNvGrpSpPr/>
          <p:nvPr/>
        </p:nvGrpSpPr>
        <p:grpSpPr>
          <a:xfrm rot="18093585">
            <a:off x="980314" y="3332061"/>
            <a:ext cx="3118811" cy="543659"/>
            <a:chOff x="1456692" y="5099887"/>
            <a:chExt cx="3118811" cy="543659"/>
          </a:xfrm>
        </p:grpSpPr>
        <p:cxnSp>
          <p:nvCxnSpPr>
            <p:cNvPr id="18" name="Straight Connector 17"/>
            <p:cNvCxnSpPr/>
            <p:nvPr/>
          </p:nvCxnSpPr>
          <p:spPr>
            <a:xfrm>
              <a:off x="1456692" y="5374241"/>
              <a:ext cx="3118810" cy="1588"/>
            </a:xfrm>
            <a:prstGeom prst="line">
              <a:avLst/>
            </a:prstGeom>
            <a:ln w="12700" cap="flat" cmpd="sng" algn="ctr">
              <a:solidFill>
                <a:schemeClr val="tx1"/>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2768864" y="5099887"/>
              <a:ext cx="494471" cy="276999"/>
            </a:xfrm>
            <a:prstGeom prst="rect">
              <a:avLst/>
            </a:prstGeom>
            <a:noFill/>
          </p:spPr>
          <p:txBody>
            <a:bodyPr wrap="none" rtlCol="0">
              <a:spAutoFit/>
            </a:bodyPr>
            <a:lstStyle/>
            <a:p>
              <a:pPr algn="ctr"/>
              <a:r>
                <a:rPr lang="en-US" sz="1200" dirty="0" smtClean="0"/>
                <a:t>Time</a:t>
              </a:r>
              <a:endParaRPr lang="en-US" sz="1200" dirty="0"/>
            </a:p>
          </p:txBody>
        </p:sp>
        <p:sp>
          <p:nvSpPr>
            <p:cNvPr id="20" name="TextBox 19"/>
            <p:cNvSpPr txBox="1"/>
            <p:nvPr/>
          </p:nvSpPr>
          <p:spPr>
            <a:xfrm>
              <a:off x="1456693" y="5381936"/>
              <a:ext cx="3118810" cy="261610"/>
            </a:xfrm>
            <a:prstGeom prst="rect">
              <a:avLst/>
            </a:prstGeom>
            <a:noFill/>
          </p:spPr>
          <p:txBody>
            <a:bodyPr wrap="square" rtlCol="0">
              <a:spAutoFit/>
            </a:bodyPr>
            <a:lstStyle/>
            <a:p>
              <a:r>
                <a:rPr lang="en-US" sz="1100" dirty="0" smtClean="0"/>
                <a:t>Short			 Long		</a:t>
              </a:r>
              <a:r>
                <a:rPr lang="en-US" sz="1100" dirty="0" err="1" smtClean="0"/>
                <a:t>Multiscale</a:t>
              </a:r>
              <a:endParaRPr lang="en-US" sz="1100" dirty="0"/>
            </a:p>
          </p:txBody>
        </p:sp>
      </p:grpSp>
      <p:grpSp>
        <p:nvGrpSpPr>
          <p:cNvPr id="25" name="Group 24"/>
          <p:cNvGrpSpPr/>
          <p:nvPr/>
        </p:nvGrpSpPr>
        <p:grpSpPr>
          <a:xfrm rot="18093585">
            <a:off x="1716660" y="3332061"/>
            <a:ext cx="3118811" cy="543659"/>
            <a:chOff x="1456692" y="5099888"/>
            <a:chExt cx="3118811" cy="543659"/>
          </a:xfrm>
        </p:grpSpPr>
        <p:cxnSp>
          <p:nvCxnSpPr>
            <p:cNvPr id="26" name="Straight Connector 25"/>
            <p:cNvCxnSpPr/>
            <p:nvPr/>
          </p:nvCxnSpPr>
          <p:spPr>
            <a:xfrm>
              <a:off x="1456692" y="5374241"/>
              <a:ext cx="3118810" cy="1588"/>
            </a:xfrm>
            <a:prstGeom prst="line">
              <a:avLst/>
            </a:prstGeom>
            <a:ln w="12700" cap="flat" cmpd="sng" algn="ctr">
              <a:solidFill>
                <a:schemeClr val="tx1"/>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2592435" y="5099888"/>
              <a:ext cx="847332" cy="276999"/>
            </a:xfrm>
            <a:prstGeom prst="rect">
              <a:avLst/>
            </a:prstGeom>
            <a:noFill/>
          </p:spPr>
          <p:txBody>
            <a:bodyPr wrap="none" rtlCol="0">
              <a:spAutoFit/>
            </a:bodyPr>
            <a:lstStyle/>
            <a:p>
              <a:pPr algn="ctr"/>
              <a:r>
                <a:rPr lang="en-US" sz="1200" dirty="0" smtClean="0"/>
                <a:t>Resolution</a:t>
              </a:r>
              <a:endParaRPr lang="en-US" sz="1200" dirty="0"/>
            </a:p>
          </p:txBody>
        </p:sp>
        <p:sp>
          <p:nvSpPr>
            <p:cNvPr id="28" name="TextBox 27"/>
            <p:cNvSpPr txBox="1"/>
            <p:nvPr/>
          </p:nvSpPr>
          <p:spPr>
            <a:xfrm>
              <a:off x="1456693" y="5381937"/>
              <a:ext cx="3118810" cy="261610"/>
            </a:xfrm>
            <a:prstGeom prst="rect">
              <a:avLst/>
            </a:prstGeom>
            <a:noFill/>
          </p:spPr>
          <p:txBody>
            <a:bodyPr wrap="square" rtlCol="0">
              <a:spAutoFit/>
            </a:bodyPr>
            <a:lstStyle/>
            <a:p>
              <a:r>
                <a:rPr lang="en-US" sz="1100" dirty="0" smtClean="0"/>
                <a:t>Coarse			Fine		 Adaptive</a:t>
              </a:r>
              <a:endParaRPr lang="en-US" sz="1100" dirty="0"/>
            </a:p>
          </p:txBody>
        </p:sp>
      </p:grpSp>
      <p:grpSp>
        <p:nvGrpSpPr>
          <p:cNvPr id="29" name="Group 28"/>
          <p:cNvGrpSpPr/>
          <p:nvPr/>
        </p:nvGrpSpPr>
        <p:grpSpPr>
          <a:xfrm rot="18093585">
            <a:off x="2453002" y="3332062"/>
            <a:ext cx="3118813" cy="543652"/>
            <a:chOff x="1456692" y="5099894"/>
            <a:chExt cx="3118813" cy="543652"/>
          </a:xfrm>
        </p:grpSpPr>
        <p:cxnSp>
          <p:nvCxnSpPr>
            <p:cNvPr id="30" name="Straight Connector 29"/>
            <p:cNvCxnSpPr/>
            <p:nvPr/>
          </p:nvCxnSpPr>
          <p:spPr>
            <a:xfrm>
              <a:off x="1456692" y="5374241"/>
              <a:ext cx="3118810" cy="1588"/>
            </a:xfrm>
            <a:prstGeom prst="line">
              <a:avLst/>
            </a:prstGeom>
            <a:ln w="12700" cap="flat" cmpd="sng" algn="ctr">
              <a:solidFill>
                <a:schemeClr val="tx1"/>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1865416" y="5099894"/>
              <a:ext cx="2301381" cy="276999"/>
            </a:xfrm>
            <a:prstGeom prst="rect">
              <a:avLst/>
            </a:prstGeom>
            <a:noFill/>
          </p:spPr>
          <p:txBody>
            <a:bodyPr wrap="none" rtlCol="0">
              <a:spAutoFit/>
            </a:bodyPr>
            <a:lstStyle/>
            <a:p>
              <a:pPr algn="ctr"/>
              <a:r>
                <a:rPr lang="en-US" sz="1200" dirty="0" smtClean="0"/>
                <a:t>Coupled (&amp; non-linear) Equations</a:t>
              </a:r>
              <a:endParaRPr lang="en-US" sz="1200" dirty="0"/>
            </a:p>
          </p:txBody>
        </p:sp>
        <p:sp>
          <p:nvSpPr>
            <p:cNvPr id="32" name="TextBox 31"/>
            <p:cNvSpPr txBox="1"/>
            <p:nvPr/>
          </p:nvSpPr>
          <p:spPr>
            <a:xfrm>
              <a:off x="1456695" y="5381936"/>
              <a:ext cx="3118810" cy="261610"/>
            </a:xfrm>
            <a:prstGeom prst="rect">
              <a:avLst/>
            </a:prstGeom>
            <a:noFill/>
          </p:spPr>
          <p:txBody>
            <a:bodyPr wrap="square" rtlCol="0">
              <a:spAutoFit/>
            </a:bodyPr>
            <a:lstStyle/>
            <a:p>
              <a:r>
                <a:rPr lang="en-US" sz="1100" dirty="0" smtClean="0"/>
                <a:t>Few					        Many</a:t>
              </a:r>
              <a:endParaRPr lang="en-US" sz="1100" dirty="0"/>
            </a:p>
          </p:txBody>
        </p:sp>
      </p:grpSp>
      <p:grpSp>
        <p:nvGrpSpPr>
          <p:cNvPr id="33" name="Group 32"/>
          <p:cNvGrpSpPr/>
          <p:nvPr/>
        </p:nvGrpSpPr>
        <p:grpSpPr>
          <a:xfrm rot="18093585">
            <a:off x="4658744" y="3333895"/>
            <a:ext cx="3118812" cy="535960"/>
            <a:chOff x="1456692" y="5099892"/>
            <a:chExt cx="3118812" cy="535960"/>
          </a:xfrm>
        </p:grpSpPr>
        <p:cxnSp>
          <p:nvCxnSpPr>
            <p:cNvPr id="34" name="Straight Connector 33"/>
            <p:cNvCxnSpPr/>
            <p:nvPr/>
          </p:nvCxnSpPr>
          <p:spPr>
            <a:xfrm>
              <a:off x="1456692" y="5374241"/>
              <a:ext cx="3118810" cy="1588"/>
            </a:xfrm>
            <a:prstGeom prst="line">
              <a:avLst/>
            </a:prstGeom>
            <a:ln w="12700" cap="flat" cmpd="sng" algn="ctr">
              <a:solidFill>
                <a:schemeClr val="tx1"/>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2301004" y="5099892"/>
              <a:ext cx="1430199" cy="276999"/>
            </a:xfrm>
            <a:prstGeom prst="rect">
              <a:avLst/>
            </a:prstGeom>
            <a:noFill/>
          </p:spPr>
          <p:txBody>
            <a:bodyPr wrap="none" rtlCol="0">
              <a:spAutoFit/>
            </a:bodyPr>
            <a:lstStyle/>
            <a:p>
              <a:pPr algn="ctr"/>
              <a:r>
                <a:rPr lang="en-US" sz="1200" dirty="0" smtClean="0"/>
                <a:t>Ensemble Members</a:t>
              </a:r>
              <a:endParaRPr lang="en-US" sz="1200" dirty="0"/>
            </a:p>
          </p:txBody>
        </p:sp>
        <p:sp>
          <p:nvSpPr>
            <p:cNvPr id="36" name="TextBox 35"/>
            <p:cNvSpPr txBox="1"/>
            <p:nvPr/>
          </p:nvSpPr>
          <p:spPr>
            <a:xfrm>
              <a:off x="1456694" y="5389631"/>
              <a:ext cx="3118810" cy="246221"/>
            </a:xfrm>
            <a:prstGeom prst="rect">
              <a:avLst/>
            </a:prstGeom>
            <a:noFill/>
          </p:spPr>
          <p:txBody>
            <a:bodyPr wrap="square" rtlCol="0">
              <a:spAutoFit/>
            </a:bodyPr>
            <a:lstStyle/>
            <a:p>
              <a:r>
                <a:rPr lang="en-US" sz="1000" dirty="0" smtClean="0"/>
                <a:t>1					        Many</a:t>
              </a:r>
              <a:endParaRPr lang="en-US" sz="1000" dirty="0"/>
            </a:p>
          </p:txBody>
        </p:sp>
      </p:grpSp>
      <p:grpSp>
        <p:nvGrpSpPr>
          <p:cNvPr id="37" name="Group 36"/>
          <p:cNvGrpSpPr/>
          <p:nvPr/>
        </p:nvGrpSpPr>
        <p:grpSpPr>
          <a:xfrm rot="18093585">
            <a:off x="5395086" y="3333894"/>
            <a:ext cx="3118811" cy="535962"/>
            <a:chOff x="1456692" y="5099890"/>
            <a:chExt cx="3118811" cy="535962"/>
          </a:xfrm>
        </p:grpSpPr>
        <p:cxnSp>
          <p:nvCxnSpPr>
            <p:cNvPr id="38" name="Straight Connector 37"/>
            <p:cNvCxnSpPr/>
            <p:nvPr/>
          </p:nvCxnSpPr>
          <p:spPr>
            <a:xfrm>
              <a:off x="1456692" y="5374241"/>
              <a:ext cx="3118810" cy="1588"/>
            </a:xfrm>
            <a:prstGeom prst="line">
              <a:avLst/>
            </a:prstGeom>
            <a:ln w="12700" cap="flat" cmpd="sng" algn="ctr">
              <a:solidFill>
                <a:schemeClr val="tx1"/>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2474928" y="5099890"/>
              <a:ext cx="1082348" cy="276999"/>
            </a:xfrm>
            <a:prstGeom prst="rect">
              <a:avLst/>
            </a:prstGeom>
            <a:noFill/>
          </p:spPr>
          <p:txBody>
            <a:bodyPr wrap="none" rtlCol="0">
              <a:spAutoFit/>
            </a:bodyPr>
            <a:lstStyle/>
            <a:p>
              <a:pPr algn="ctr"/>
              <a:r>
                <a:rPr lang="en-US" sz="1200" dirty="0" smtClean="0"/>
                <a:t>Error Analysis</a:t>
              </a:r>
              <a:endParaRPr lang="en-US" sz="1200" dirty="0"/>
            </a:p>
          </p:txBody>
        </p:sp>
        <p:sp>
          <p:nvSpPr>
            <p:cNvPr id="40" name="TextBox 39"/>
            <p:cNvSpPr txBox="1"/>
            <p:nvPr/>
          </p:nvSpPr>
          <p:spPr>
            <a:xfrm>
              <a:off x="1456693" y="5389631"/>
              <a:ext cx="3118810" cy="246221"/>
            </a:xfrm>
            <a:prstGeom prst="rect">
              <a:avLst/>
            </a:prstGeom>
            <a:noFill/>
          </p:spPr>
          <p:txBody>
            <a:bodyPr wrap="square" rtlCol="0">
              <a:spAutoFit/>
            </a:bodyPr>
            <a:lstStyle/>
            <a:p>
              <a:r>
                <a:rPr lang="en-US" sz="1000" dirty="0" smtClean="0"/>
                <a:t>No					           Yes</a:t>
              </a:r>
              <a:endParaRPr lang="en-US" sz="1000" dirty="0"/>
            </a:p>
          </p:txBody>
        </p:sp>
      </p:grpSp>
      <p:grpSp>
        <p:nvGrpSpPr>
          <p:cNvPr id="41" name="Group 40"/>
          <p:cNvGrpSpPr/>
          <p:nvPr/>
        </p:nvGrpSpPr>
        <p:grpSpPr>
          <a:xfrm rot="18093585">
            <a:off x="6131425" y="3333895"/>
            <a:ext cx="3118814" cy="535961"/>
            <a:chOff x="1456692" y="5099891"/>
            <a:chExt cx="3118814" cy="535961"/>
          </a:xfrm>
        </p:grpSpPr>
        <p:cxnSp>
          <p:nvCxnSpPr>
            <p:cNvPr id="42" name="Straight Connector 41"/>
            <p:cNvCxnSpPr/>
            <p:nvPr/>
          </p:nvCxnSpPr>
          <p:spPr>
            <a:xfrm>
              <a:off x="1456692" y="5374241"/>
              <a:ext cx="3118810" cy="1588"/>
            </a:xfrm>
            <a:prstGeom prst="line">
              <a:avLst/>
            </a:prstGeom>
            <a:ln w="12700" cap="flat" cmpd="sng" algn="ctr">
              <a:solidFill>
                <a:schemeClr val="tx1"/>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2520564" y="5099891"/>
              <a:ext cx="991077" cy="276999"/>
            </a:xfrm>
            <a:prstGeom prst="rect">
              <a:avLst/>
            </a:prstGeom>
            <a:noFill/>
          </p:spPr>
          <p:txBody>
            <a:bodyPr wrap="none" rtlCol="0">
              <a:spAutoFit/>
            </a:bodyPr>
            <a:lstStyle/>
            <a:p>
              <a:pPr algn="ctr"/>
              <a:r>
                <a:rPr lang="en-US" sz="1200" dirty="0" smtClean="0"/>
                <a:t>Optimization</a:t>
              </a:r>
              <a:endParaRPr lang="en-US" sz="1200" dirty="0"/>
            </a:p>
          </p:txBody>
        </p:sp>
        <p:sp>
          <p:nvSpPr>
            <p:cNvPr id="44" name="TextBox 43"/>
            <p:cNvSpPr txBox="1"/>
            <p:nvPr/>
          </p:nvSpPr>
          <p:spPr>
            <a:xfrm>
              <a:off x="1456696" y="5389631"/>
              <a:ext cx="3118810" cy="246221"/>
            </a:xfrm>
            <a:prstGeom prst="rect">
              <a:avLst/>
            </a:prstGeom>
            <a:noFill/>
          </p:spPr>
          <p:txBody>
            <a:bodyPr wrap="square" rtlCol="0">
              <a:spAutoFit/>
            </a:bodyPr>
            <a:lstStyle/>
            <a:p>
              <a:r>
                <a:rPr lang="en-US" sz="1000" dirty="0" smtClean="0"/>
                <a:t>No					           Yes</a:t>
              </a:r>
              <a:endParaRPr lang="en-US" sz="1000" dirty="0"/>
            </a:p>
          </p:txBody>
        </p:sp>
      </p:grpSp>
      <p:grpSp>
        <p:nvGrpSpPr>
          <p:cNvPr id="51" name="Group 50"/>
          <p:cNvGrpSpPr/>
          <p:nvPr/>
        </p:nvGrpSpPr>
        <p:grpSpPr>
          <a:xfrm rot="18093585">
            <a:off x="3186063" y="3333897"/>
            <a:ext cx="3118812" cy="535958"/>
            <a:chOff x="1456692" y="5099893"/>
            <a:chExt cx="3118812" cy="535958"/>
          </a:xfrm>
        </p:grpSpPr>
        <p:cxnSp>
          <p:nvCxnSpPr>
            <p:cNvPr id="52" name="Straight Connector 51"/>
            <p:cNvCxnSpPr/>
            <p:nvPr/>
          </p:nvCxnSpPr>
          <p:spPr>
            <a:xfrm>
              <a:off x="1456692" y="5374241"/>
              <a:ext cx="3118810" cy="1588"/>
            </a:xfrm>
            <a:prstGeom prst="line">
              <a:avLst/>
            </a:prstGeom>
            <a:ln w="12700" cap="flat" cmpd="sng" algn="ctr">
              <a:solidFill>
                <a:schemeClr val="tx1"/>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2583084" y="5099893"/>
              <a:ext cx="866042" cy="276999"/>
            </a:xfrm>
            <a:prstGeom prst="rect">
              <a:avLst/>
            </a:prstGeom>
            <a:noFill/>
          </p:spPr>
          <p:txBody>
            <a:bodyPr wrap="none" rtlCol="0">
              <a:spAutoFit/>
            </a:bodyPr>
            <a:lstStyle/>
            <a:p>
              <a:pPr algn="ctr"/>
              <a:r>
                <a:rPr lang="en-US" sz="1200" dirty="0" smtClean="0"/>
                <a:t>Algorithms</a:t>
              </a:r>
              <a:endParaRPr lang="en-US" sz="1200" dirty="0"/>
            </a:p>
          </p:txBody>
        </p:sp>
        <p:sp>
          <p:nvSpPr>
            <p:cNvPr id="54" name="TextBox 53"/>
            <p:cNvSpPr txBox="1"/>
            <p:nvPr/>
          </p:nvSpPr>
          <p:spPr>
            <a:xfrm>
              <a:off x="1456694" y="5389630"/>
              <a:ext cx="3118810" cy="246221"/>
            </a:xfrm>
            <a:prstGeom prst="rect">
              <a:avLst/>
            </a:prstGeom>
            <a:noFill/>
          </p:spPr>
          <p:txBody>
            <a:bodyPr wrap="square" rtlCol="0">
              <a:spAutoFit/>
            </a:bodyPr>
            <a:lstStyle/>
            <a:p>
              <a:r>
                <a:rPr lang="en-US" sz="1000" dirty="0" smtClean="0"/>
                <a:t>Simple					   Complex</a:t>
              </a:r>
              <a:endParaRPr lang="en-US" sz="1000" dirty="0"/>
            </a:p>
          </p:txBody>
        </p:sp>
      </p:grpSp>
      <p:sp>
        <p:nvSpPr>
          <p:cNvPr id="2" name="Title 1"/>
          <p:cNvSpPr>
            <a:spLocks noGrp="1"/>
          </p:cNvSpPr>
          <p:nvPr>
            <p:ph type="ctrTitle" idx="4294967295"/>
          </p:nvPr>
        </p:nvSpPr>
        <p:spPr>
          <a:xfrm>
            <a:off x="0" y="0"/>
            <a:ext cx="7772400" cy="838200"/>
          </a:xfrm>
        </p:spPr>
        <p:txBody>
          <a:bodyPr>
            <a:normAutofit fontScale="90000"/>
          </a:bodyPr>
          <a:lstStyle/>
          <a:p>
            <a:r>
              <a:rPr lang="en-US" sz="2800" dirty="0"/>
              <a:t>Increasing </a:t>
            </a:r>
            <a:r>
              <a:rPr lang="en-US" sz="2800" dirty="0" smtClean="0"/>
              <a:t>capabilities </a:t>
            </a:r>
            <a:r>
              <a:rPr lang="en-US" sz="2800" dirty="0"/>
              <a:t>in </a:t>
            </a:r>
            <a:r>
              <a:rPr lang="en-US" sz="2800" dirty="0" smtClean="0"/>
              <a:t>computational science</a:t>
            </a:r>
            <a:endParaRPr lang="en-US" sz="2800" dirty="0"/>
          </a:p>
        </p:txBody>
      </p:sp>
      <p:grpSp>
        <p:nvGrpSpPr>
          <p:cNvPr id="48" name="Group 47"/>
          <p:cNvGrpSpPr/>
          <p:nvPr/>
        </p:nvGrpSpPr>
        <p:grpSpPr>
          <a:xfrm rot="18093585">
            <a:off x="3922404" y="3333896"/>
            <a:ext cx="3118812" cy="535959"/>
            <a:chOff x="1456692" y="5099893"/>
            <a:chExt cx="3118812" cy="535959"/>
          </a:xfrm>
        </p:grpSpPr>
        <p:cxnSp>
          <p:nvCxnSpPr>
            <p:cNvPr id="50" name="Straight Connector 49"/>
            <p:cNvCxnSpPr/>
            <p:nvPr/>
          </p:nvCxnSpPr>
          <p:spPr>
            <a:xfrm>
              <a:off x="1456692" y="5374241"/>
              <a:ext cx="3118810" cy="1588"/>
            </a:xfrm>
            <a:prstGeom prst="line">
              <a:avLst/>
            </a:prstGeom>
            <a:ln w="12700" cap="flat" cmpd="sng" algn="ctr">
              <a:solidFill>
                <a:schemeClr val="tx1"/>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2519816" y="5099893"/>
              <a:ext cx="992579" cy="276999"/>
            </a:xfrm>
            <a:prstGeom prst="rect">
              <a:avLst/>
            </a:prstGeom>
            <a:noFill/>
          </p:spPr>
          <p:txBody>
            <a:bodyPr wrap="none" rtlCol="0">
              <a:spAutoFit/>
            </a:bodyPr>
            <a:lstStyle/>
            <a:p>
              <a:pPr algn="ctr"/>
              <a:r>
                <a:rPr lang="en-US" sz="1200" dirty="0" smtClean="0"/>
                <a:t>Components</a:t>
              </a:r>
              <a:endParaRPr lang="en-US" sz="1200" dirty="0"/>
            </a:p>
          </p:txBody>
        </p:sp>
        <p:sp>
          <p:nvSpPr>
            <p:cNvPr id="56" name="TextBox 55"/>
            <p:cNvSpPr txBox="1"/>
            <p:nvPr/>
          </p:nvSpPr>
          <p:spPr>
            <a:xfrm>
              <a:off x="1456694" y="5389631"/>
              <a:ext cx="3118810" cy="246221"/>
            </a:xfrm>
            <a:prstGeom prst="rect">
              <a:avLst/>
            </a:prstGeom>
            <a:noFill/>
          </p:spPr>
          <p:txBody>
            <a:bodyPr wrap="square" rtlCol="0">
              <a:spAutoFit/>
            </a:bodyPr>
            <a:lstStyle/>
            <a:p>
              <a:r>
                <a:rPr lang="en-US" sz="1000" dirty="0" smtClean="0"/>
                <a:t>1					       Many</a:t>
              </a:r>
              <a:endParaRPr lang="en-US" sz="1000" dirty="0"/>
            </a:p>
          </p:txBody>
        </p:sp>
      </p:grpSp>
    </p:spTree>
    <p:extLst>
      <p:ext uri="{BB962C8B-B14F-4D97-AF65-F5344CB8AC3E}">
        <p14:creationId xmlns:p14="http://schemas.microsoft.com/office/powerpoint/2010/main" val="4065282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extBox 227"/>
          <p:cNvSpPr txBox="1"/>
          <p:nvPr/>
        </p:nvSpPr>
        <p:spPr>
          <a:xfrm>
            <a:off x="2653024" y="5752062"/>
            <a:ext cx="1169038" cy="369332"/>
          </a:xfrm>
          <a:prstGeom prst="rect">
            <a:avLst/>
          </a:prstGeom>
          <a:noFill/>
        </p:spPr>
        <p:txBody>
          <a:bodyPr wrap="square" rtlCol="0">
            <a:spAutoFit/>
          </a:bodyPr>
          <a:lstStyle/>
          <a:p>
            <a:pPr fontAlgn="auto">
              <a:spcBef>
                <a:spcPts val="0"/>
              </a:spcBef>
              <a:spcAft>
                <a:spcPts val="0"/>
              </a:spcAft>
            </a:pPr>
            <a:r>
              <a:rPr lang="en-US" sz="1800" dirty="0">
                <a:solidFill>
                  <a:srgbClr val="FF6600"/>
                </a:solidFill>
                <a:latin typeface="Calibri"/>
                <a:ea typeface="+mn-ea"/>
                <a:cs typeface="+mn-cs"/>
              </a:rPr>
              <a:t>A</a:t>
            </a:r>
            <a:r>
              <a:rPr lang="en-US" sz="1800" dirty="0" smtClean="0">
                <a:solidFill>
                  <a:srgbClr val="FF6600"/>
                </a:solidFill>
                <a:latin typeface="Calibri"/>
                <a:ea typeface="+mn-ea"/>
                <a:cs typeface="+mn-cs"/>
              </a:rPr>
              <a:t>ssess</a:t>
            </a:r>
            <a:endParaRPr lang="en-US" sz="1800" dirty="0">
              <a:solidFill>
                <a:srgbClr val="FF6600"/>
              </a:solidFill>
              <a:latin typeface="Calibri"/>
              <a:ea typeface="+mn-ea"/>
              <a:cs typeface="+mn-cs"/>
            </a:endParaRPr>
          </a:p>
        </p:txBody>
      </p:sp>
      <p:sp>
        <p:nvSpPr>
          <p:cNvPr id="222" name="TextBox 221"/>
          <p:cNvSpPr txBox="1"/>
          <p:nvPr/>
        </p:nvSpPr>
        <p:spPr>
          <a:xfrm>
            <a:off x="6993463" y="6421913"/>
            <a:ext cx="2094663" cy="461665"/>
          </a:xfrm>
          <a:prstGeom prst="rect">
            <a:avLst/>
          </a:prstGeom>
          <a:solidFill>
            <a:srgbClr val="FFFFFF"/>
          </a:solidFill>
        </p:spPr>
        <p:txBody>
          <a:bodyPr wrap="square" rtlCol="0">
            <a:spAutoFit/>
          </a:bodyPr>
          <a:lstStyle/>
          <a:p>
            <a:pPr fontAlgn="auto">
              <a:spcBef>
                <a:spcPts val="0"/>
              </a:spcBef>
              <a:spcAft>
                <a:spcPts val="0"/>
              </a:spcAft>
            </a:pPr>
            <a:r>
              <a:rPr lang="en-US" sz="1200" dirty="0" smtClean="0">
                <a:solidFill>
                  <a:srgbClr val="FF0000"/>
                </a:solidFill>
                <a:latin typeface="Calibri"/>
                <a:ea typeface="+mn-ea"/>
                <a:cs typeface="+mn-cs"/>
              </a:rPr>
              <a:t>Red</a:t>
            </a:r>
            <a:r>
              <a:rPr lang="en-US" sz="1200" dirty="0" smtClean="0">
                <a:solidFill>
                  <a:srgbClr val="990000"/>
                </a:solidFill>
                <a:latin typeface="Calibri"/>
                <a:ea typeface="+mn-ea"/>
                <a:cs typeface="+mn-cs"/>
              </a:rPr>
              <a:t> </a:t>
            </a:r>
            <a:r>
              <a:rPr lang="en-US" sz="1200" dirty="0" smtClean="0">
                <a:solidFill>
                  <a:prstClr val="black"/>
                </a:solidFill>
                <a:latin typeface="Calibri"/>
                <a:ea typeface="+mn-ea"/>
                <a:cs typeface="+mn-cs"/>
              </a:rPr>
              <a:t>indicates higher statistical confidence in data</a:t>
            </a:r>
            <a:endParaRPr lang="en-US" sz="1200" dirty="0">
              <a:solidFill>
                <a:prstClr val="black"/>
              </a:solidFill>
              <a:latin typeface="Calibri"/>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2219488307"/>
              </p:ext>
            </p:extLst>
          </p:nvPr>
        </p:nvGraphicFramePr>
        <p:xfrm>
          <a:off x="228600" y="937001"/>
          <a:ext cx="8744587" cy="3783330"/>
        </p:xfrm>
        <a:graphic>
          <a:graphicData uri="http://schemas.openxmlformats.org/drawingml/2006/table">
            <a:tbl>
              <a:tblPr firstRow="1">
                <a:tableStyleId>{5C22544A-7EE6-4342-B048-85BDC9FD1C3A}</a:tableStyleId>
              </a:tblPr>
              <a:tblGrid>
                <a:gridCol w="2785886"/>
                <a:gridCol w="2863272"/>
                <a:gridCol w="3095429"/>
              </a:tblGrid>
              <a:tr h="305758">
                <a:tc>
                  <a:txBody>
                    <a:bodyPr/>
                    <a:lstStyle/>
                    <a:p>
                      <a:pPr marL="0" marR="0" lvl="0" indent="0" algn="l" defTabSz="914400" rtl="0" eaLnBrk="1" fontAlgn="base" latinLnBrk="0" hangingPunct="1">
                        <a:lnSpc>
                          <a:spcPct val="90000"/>
                        </a:lnSpc>
                        <a:spcBef>
                          <a:spcPts val="8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Narrow" pitchFamily="34" charset="0"/>
                          <a:ea typeface="+mn-ea"/>
                          <a:cs typeface="+mn-cs"/>
                        </a:rPr>
                        <a:t>Impact and Approach</a:t>
                      </a:r>
                      <a:endParaRPr kumimoji="0" lang="en-US" sz="1800" b="1" i="0" u="none" strike="noStrike" cap="none" normalizeH="0" baseline="0" dirty="0">
                        <a:ln>
                          <a:noFill/>
                        </a:ln>
                        <a:solidFill>
                          <a:schemeClr val="tx1"/>
                        </a:solidFill>
                        <a:effectLst/>
                        <a:latin typeface="Arial Narrow" pitchFamily="34" charset="0"/>
                        <a:ea typeface="Arial" pitchFamily="32" charset="0"/>
                        <a:cs typeface="Arial" pitchFamily="32"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90000"/>
                        </a:lnSpc>
                        <a:spcBef>
                          <a:spcPts val="800"/>
                        </a:spcBef>
                        <a:spcAft>
                          <a:spcPct val="0"/>
                        </a:spcAft>
                        <a:buClrTx/>
                        <a:buSzTx/>
                        <a:buFontTx/>
                        <a:buNone/>
                        <a:tabLst/>
                      </a:pPr>
                      <a:r>
                        <a:rPr kumimoji="0" lang="en-US" sz="1800" u="none" strike="noStrike" cap="none" normalizeH="0" baseline="0" dirty="0" smtClean="0">
                          <a:ln>
                            <a:noFill/>
                          </a:ln>
                          <a:solidFill>
                            <a:schemeClr val="tx1"/>
                          </a:solidFill>
                          <a:effectLst/>
                          <a:latin typeface="Arial Narrow" pitchFamily="34" charset="0"/>
                        </a:rPr>
                        <a:t>Accomplishments</a:t>
                      </a:r>
                      <a:endParaRPr kumimoji="0" lang="en-US" sz="1800" b="1" i="0" u="none" strike="noStrike" cap="none" normalizeH="0" baseline="0" dirty="0">
                        <a:ln>
                          <a:noFill/>
                        </a:ln>
                        <a:solidFill>
                          <a:schemeClr val="tx1"/>
                        </a:solidFill>
                        <a:effectLst/>
                        <a:latin typeface="Arial Narrow" pitchFamily="34" charset="0"/>
                        <a:ea typeface="Arial" pitchFamily="32" charset="0"/>
                        <a:cs typeface="Arial" pitchFamily="32" charset="0"/>
                      </a:endParaRPr>
                    </a:p>
                  </a:txBody>
                  <a:tcPr anchor="ctr" horzOverflow="overflow">
                    <a:lnL w="12700" cap="flat" cmpd="sng" algn="ctr">
                      <a:noFill/>
                      <a:prstDash val="solid"/>
                      <a:round/>
                      <a:headEnd type="none" w="med" len="med"/>
                      <a:tailEnd type="none" w="med" len="med"/>
                    </a:lnL>
                    <a:lnR w="12700" cmpd="sng">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90000"/>
                        </a:lnSpc>
                        <a:spcBef>
                          <a:spcPts val="8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Narrow" pitchFamily="34" charset="0"/>
                          <a:ea typeface="+mn-ea"/>
                          <a:cs typeface="+mn-cs"/>
                        </a:rPr>
                        <a:t>ALCF Contributions</a:t>
                      </a:r>
                      <a:endParaRPr kumimoji="0" lang="en-US" sz="1800" b="1" i="0" u="none" strike="noStrike" cap="none" normalizeH="0" baseline="0" dirty="0">
                        <a:ln>
                          <a:noFill/>
                        </a:ln>
                        <a:solidFill>
                          <a:schemeClr val="tx1"/>
                        </a:solidFill>
                        <a:effectLst/>
                        <a:latin typeface="Arial Narrow" pitchFamily="34" charset="0"/>
                        <a:ea typeface="Arial" pitchFamily="32" charset="0"/>
                        <a:cs typeface="Arial" pitchFamily="32" charset="0"/>
                      </a:endParaRPr>
                    </a:p>
                  </a:txBody>
                  <a:tcPr anchor="ctr" horzOverflow="overflow">
                    <a:lnL w="12700" cmpd="sng">
                      <a:noFill/>
                    </a:lnL>
                    <a:lnR w="12700" cmpd="sng">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r>
              <a:tr h="3333033">
                <a:tc>
                  <a:txBody>
                    <a:bodyPr/>
                    <a:lstStyle/>
                    <a:p>
                      <a:pPr marL="233363" marR="0" lvl="0" indent="-233363" algn="l" defTabSz="914400" rtl="0" eaLnBrk="1" fontAlgn="base" latinLnBrk="0" hangingPunct="1">
                        <a:lnSpc>
                          <a:spcPct val="90000"/>
                        </a:lnSpc>
                        <a:spcBef>
                          <a:spcPts val="0"/>
                        </a:spcBef>
                        <a:spcAft>
                          <a:spcPts val="600"/>
                        </a:spcAft>
                        <a:buClrTx/>
                        <a:buSzTx/>
                        <a:buFont typeface="Arial" pitchFamily="32" charset="0"/>
                        <a:buChar char="•"/>
                        <a:tabLst/>
                        <a:defRPr/>
                      </a:pPr>
                      <a:r>
                        <a:rPr lang="en-US" sz="1500" kern="1200" baseline="0" dirty="0" smtClean="0">
                          <a:solidFill>
                            <a:schemeClr val="dk1"/>
                          </a:solidFill>
                          <a:latin typeface="+mn-lt"/>
                          <a:ea typeface="+mn-ea"/>
                          <a:cs typeface="+mn-cs"/>
                        </a:rPr>
                        <a:t>HEDM imaging and analysis shows granular </a:t>
                      </a:r>
                      <a:br>
                        <a:rPr lang="en-US" sz="1500" kern="1200" baseline="0" dirty="0" smtClean="0">
                          <a:solidFill>
                            <a:schemeClr val="dk1"/>
                          </a:solidFill>
                          <a:latin typeface="+mn-lt"/>
                          <a:ea typeface="+mn-ea"/>
                          <a:cs typeface="+mn-cs"/>
                        </a:rPr>
                      </a:br>
                      <a:r>
                        <a:rPr lang="en-US" sz="1500" kern="1200" baseline="0" dirty="0" smtClean="0">
                          <a:solidFill>
                            <a:schemeClr val="dk1"/>
                          </a:solidFill>
                          <a:latin typeface="+mn-lt"/>
                          <a:ea typeface="+mn-ea"/>
                          <a:cs typeface="+mn-cs"/>
                        </a:rPr>
                        <a:t>material structure, of </a:t>
                      </a:r>
                      <a:br>
                        <a:rPr lang="en-US" sz="1500" kern="1200" baseline="0" dirty="0" smtClean="0">
                          <a:solidFill>
                            <a:schemeClr val="dk1"/>
                          </a:solidFill>
                          <a:latin typeface="+mn-lt"/>
                          <a:ea typeface="+mn-ea"/>
                          <a:cs typeface="+mn-cs"/>
                        </a:rPr>
                      </a:br>
                      <a:r>
                        <a:rPr lang="en-US" sz="1500" kern="1200" baseline="0" dirty="0" smtClean="0">
                          <a:solidFill>
                            <a:schemeClr val="dk1"/>
                          </a:solidFill>
                          <a:latin typeface="+mn-lt"/>
                          <a:ea typeface="+mn-ea"/>
                          <a:cs typeface="+mn-cs"/>
                        </a:rPr>
                        <a:t>non-destructively</a:t>
                      </a:r>
                    </a:p>
                    <a:p>
                      <a:pPr marL="233363" marR="0" lvl="0" indent="-233363" algn="l" defTabSz="914400" rtl="0" eaLnBrk="1" fontAlgn="base" latinLnBrk="0" hangingPunct="1">
                        <a:lnSpc>
                          <a:spcPct val="90000"/>
                        </a:lnSpc>
                        <a:spcBef>
                          <a:spcPts val="0"/>
                        </a:spcBef>
                        <a:spcAft>
                          <a:spcPts val="600"/>
                        </a:spcAft>
                        <a:buClrTx/>
                        <a:buSzTx/>
                        <a:buFont typeface="Arial" pitchFamily="32" charset="0"/>
                        <a:buChar char="•"/>
                        <a:tabLst/>
                        <a:defRPr/>
                      </a:pPr>
                      <a:r>
                        <a:rPr lang="en-US" sz="1500" kern="1200" baseline="0" dirty="0" smtClean="0">
                          <a:solidFill>
                            <a:schemeClr val="dk1"/>
                          </a:solidFill>
                          <a:latin typeface="+mn-lt"/>
                          <a:ea typeface="+mn-ea"/>
                          <a:cs typeface="+mn-cs"/>
                        </a:rPr>
                        <a:t>APS Sector 1 scientists use Mira to process data from live HEDM  experiments, providing real-time feedback to correct or improve in-progress experiments</a:t>
                      </a:r>
                    </a:p>
                    <a:p>
                      <a:pPr marL="233363" marR="0" lvl="0" indent="-233363" algn="l" defTabSz="914400" rtl="0" eaLnBrk="1" fontAlgn="base" latinLnBrk="0" hangingPunct="1">
                        <a:lnSpc>
                          <a:spcPct val="90000"/>
                        </a:lnSpc>
                        <a:spcBef>
                          <a:spcPts val="0"/>
                        </a:spcBef>
                        <a:spcAft>
                          <a:spcPts val="600"/>
                        </a:spcAft>
                        <a:buClrTx/>
                        <a:buSzTx/>
                        <a:buFont typeface="Arial" pitchFamily="32" charset="0"/>
                        <a:buChar char="•"/>
                        <a:tabLst/>
                        <a:defRPr/>
                      </a:pPr>
                      <a:r>
                        <a:rPr kumimoji="0" lang="en-US" sz="1500" b="0" i="0" u="none" strike="noStrike" kern="1200" cap="none" normalizeH="0" baseline="0" dirty="0" smtClean="0">
                          <a:ln>
                            <a:noFill/>
                          </a:ln>
                          <a:solidFill>
                            <a:schemeClr val="bg2">
                              <a:lumMod val="10000"/>
                            </a:schemeClr>
                          </a:solidFill>
                          <a:effectLst/>
                          <a:latin typeface="+mn-lt"/>
                          <a:ea typeface="+mn-ea"/>
                          <a:cs typeface="+mn-cs"/>
                        </a:rPr>
                        <a:t>Scientists working with </a:t>
                      </a:r>
                      <a:r>
                        <a:rPr kumimoji="0" lang="en-US" sz="1500" b="0" i="1" u="none" strike="noStrike" kern="1200" cap="none" normalizeH="0" baseline="0" dirty="0" smtClean="0">
                          <a:ln>
                            <a:noFill/>
                          </a:ln>
                          <a:solidFill>
                            <a:schemeClr val="bg2">
                              <a:lumMod val="10000"/>
                            </a:schemeClr>
                          </a:solidFill>
                          <a:effectLst/>
                          <a:latin typeface="+mn-lt"/>
                          <a:ea typeface="+mn-ea"/>
                          <a:cs typeface="+mn-cs"/>
                        </a:rPr>
                        <a:t>Discovery Engines</a:t>
                      </a:r>
                      <a:r>
                        <a:rPr kumimoji="0" lang="en-US" sz="1500" b="0" i="0" u="none" strike="noStrike" kern="1200" cap="none" normalizeH="0" baseline="0" dirty="0" smtClean="0">
                          <a:ln>
                            <a:noFill/>
                          </a:ln>
                          <a:solidFill>
                            <a:schemeClr val="bg2">
                              <a:lumMod val="10000"/>
                            </a:schemeClr>
                          </a:solidFill>
                          <a:effectLst/>
                          <a:latin typeface="+mn-lt"/>
                          <a:ea typeface="+mn-ea"/>
                          <a:cs typeface="+mn-cs"/>
                        </a:rPr>
                        <a:t> LDRD developed new </a:t>
                      </a:r>
                      <a:r>
                        <a:rPr kumimoji="0" lang="en-US" sz="1500" b="0" i="1" u="none" strike="noStrike" kern="1200" cap="none" normalizeH="0" baseline="0" dirty="0" smtClean="0">
                          <a:ln>
                            <a:noFill/>
                          </a:ln>
                          <a:solidFill>
                            <a:schemeClr val="bg2">
                              <a:lumMod val="10000"/>
                            </a:schemeClr>
                          </a:solidFill>
                          <a:effectLst/>
                          <a:latin typeface="+mn-lt"/>
                          <a:ea typeface="+mn-ea"/>
                          <a:cs typeface="+mn-cs"/>
                        </a:rPr>
                        <a:t>Swift</a:t>
                      </a:r>
                      <a:r>
                        <a:rPr kumimoji="0" lang="en-US" sz="1500" b="0" i="0" u="none" strike="noStrike" kern="1200" cap="none" normalizeH="0" baseline="0" dirty="0" smtClean="0">
                          <a:ln>
                            <a:noFill/>
                          </a:ln>
                          <a:solidFill>
                            <a:schemeClr val="bg2">
                              <a:lumMod val="10000"/>
                            </a:schemeClr>
                          </a:solidFill>
                          <a:effectLst/>
                          <a:latin typeface="+mn-lt"/>
                          <a:ea typeface="+mn-ea"/>
                          <a:cs typeface="+mn-cs"/>
                        </a:rPr>
                        <a:t> analysis workflows to process APS data from Sectors 1, 6, and 11</a:t>
                      </a:r>
                    </a:p>
                  </a:txBody>
                  <a:tcPr horzOverflow="overflow">
                    <a:lnL w="12700" cmpd="sng">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base" latinLnBrk="0" hangingPunct="1">
                        <a:lnSpc>
                          <a:spcPct val="90000"/>
                        </a:lnSpc>
                        <a:spcBef>
                          <a:spcPts val="0"/>
                        </a:spcBef>
                        <a:spcAft>
                          <a:spcPts val="600"/>
                        </a:spcAft>
                        <a:buClrTx/>
                        <a:buSzTx/>
                        <a:buFont typeface="Arial"/>
                        <a:buChar char="•"/>
                        <a:tabLst/>
                        <a:defRPr/>
                      </a:pPr>
                      <a:r>
                        <a:rPr kumimoji="0" lang="en-US" sz="1500" b="0" i="0" u="none" strike="noStrike" kern="1200" cap="none" normalizeH="0" baseline="0" dirty="0" smtClean="0">
                          <a:ln>
                            <a:noFill/>
                          </a:ln>
                          <a:solidFill>
                            <a:schemeClr val="bg2">
                              <a:lumMod val="10000"/>
                            </a:schemeClr>
                          </a:solidFill>
                          <a:effectLst/>
                          <a:latin typeface="+mn-lt"/>
                          <a:ea typeface="+mn-ea"/>
                          <a:cs typeface="+mn-cs"/>
                        </a:rPr>
                        <a:t>Mira analyzes experiment in 10 </a:t>
                      </a:r>
                      <a:r>
                        <a:rPr kumimoji="0" lang="en-US" sz="1500" b="0" i="0" u="none" strike="noStrike" kern="1200" cap="none" normalizeH="0" baseline="0" dirty="0" err="1" smtClean="0">
                          <a:ln>
                            <a:noFill/>
                          </a:ln>
                          <a:solidFill>
                            <a:schemeClr val="bg2">
                              <a:lumMod val="10000"/>
                            </a:schemeClr>
                          </a:solidFill>
                          <a:effectLst/>
                          <a:latin typeface="+mn-lt"/>
                          <a:ea typeface="+mn-ea"/>
                          <a:cs typeface="+mn-cs"/>
                        </a:rPr>
                        <a:t>mins</a:t>
                      </a:r>
                      <a:r>
                        <a:rPr kumimoji="0" lang="en-US" sz="1500" b="0" i="0" u="none" strike="noStrike" kern="1200" cap="none" normalizeH="0" baseline="0" dirty="0" smtClean="0">
                          <a:ln>
                            <a:noFill/>
                          </a:ln>
                          <a:solidFill>
                            <a:schemeClr val="bg2">
                              <a:lumMod val="10000"/>
                            </a:schemeClr>
                          </a:solidFill>
                          <a:effectLst/>
                          <a:latin typeface="+mn-lt"/>
                          <a:ea typeface="+mn-ea"/>
                          <a:cs typeface="+mn-cs"/>
                        </a:rPr>
                        <a:t> vs. 5.2 hours on APS cluster:  &gt; 30X improvement</a:t>
                      </a:r>
                    </a:p>
                    <a:p>
                      <a:pPr marL="285750" marR="0" lvl="0" indent="-285750" algn="l" defTabSz="914400" rtl="0" eaLnBrk="1" fontAlgn="base" latinLnBrk="0" hangingPunct="1">
                        <a:lnSpc>
                          <a:spcPct val="90000"/>
                        </a:lnSpc>
                        <a:spcBef>
                          <a:spcPts val="0"/>
                        </a:spcBef>
                        <a:spcAft>
                          <a:spcPts val="600"/>
                        </a:spcAft>
                        <a:buClrTx/>
                        <a:buSzTx/>
                        <a:buFont typeface="Arial"/>
                        <a:buChar char="•"/>
                        <a:tabLst/>
                        <a:defRPr/>
                      </a:pPr>
                      <a:r>
                        <a:rPr kumimoji="0" lang="en-US" sz="1500" b="0" i="0" u="none" strike="noStrike" kern="1200" cap="none" normalizeH="0" baseline="0" dirty="0" smtClean="0">
                          <a:ln>
                            <a:noFill/>
                          </a:ln>
                          <a:solidFill>
                            <a:schemeClr val="bg2">
                              <a:lumMod val="10000"/>
                            </a:schemeClr>
                          </a:solidFill>
                          <a:effectLst/>
                          <a:latin typeface="+mn-lt"/>
                          <a:ea typeface="+mn-ea"/>
                          <a:cs typeface="+mn-cs"/>
                        </a:rPr>
                        <a:t>Scaling up to ~ 128K cores (driven by data features) </a:t>
                      </a:r>
                    </a:p>
                    <a:p>
                      <a:pPr marL="285750" marR="0" lvl="0" indent="-285750" algn="l" defTabSz="914400" rtl="0" eaLnBrk="1" fontAlgn="base" latinLnBrk="0" hangingPunct="1">
                        <a:lnSpc>
                          <a:spcPct val="90000"/>
                        </a:lnSpc>
                        <a:spcBef>
                          <a:spcPts val="0"/>
                        </a:spcBef>
                        <a:spcAft>
                          <a:spcPts val="600"/>
                        </a:spcAft>
                        <a:buClrTx/>
                        <a:buSzTx/>
                        <a:buFont typeface="Arial"/>
                        <a:buChar char="•"/>
                        <a:tabLst/>
                        <a:defRPr/>
                      </a:pPr>
                      <a:r>
                        <a:rPr kumimoji="0" lang="en-US" sz="1500" b="1" i="0" u="none" strike="noStrike" kern="1200" cap="none" normalizeH="0" baseline="0" dirty="0" smtClean="0">
                          <a:ln>
                            <a:noFill/>
                          </a:ln>
                          <a:solidFill>
                            <a:srgbClr val="FF6600"/>
                          </a:solidFill>
                          <a:effectLst/>
                          <a:latin typeface="+mn-lt"/>
                          <a:ea typeface="+mn-ea"/>
                          <a:cs typeface="+mn-cs"/>
                        </a:rPr>
                        <a:t>Cable flaw was found and fixed at start of experiment, </a:t>
                      </a:r>
                      <a:r>
                        <a:rPr kumimoji="0" lang="en-US" sz="1500" b="0" i="0" u="none" strike="noStrike" kern="1200" cap="none" normalizeH="0" baseline="0" dirty="0" smtClean="0">
                          <a:ln>
                            <a:noFill/>
                          </a:ln>
                          <a:solidFill>
                            <a:schemeClr val="tx1"/>
                          </a:solidFill>
                          <a:effectLst/>
                          <a:latin typeface="+mn-lt"/>
                          <a:ea typeface="+mn-ea"/>
                          <a:cs typeface="+mn-cs"/>
                        </a:rPr>
                        <a:t>saving an entire multi-day experiment and valuable user time and APS beam time.</a:t>
                      </a:r>
                    </a:p>
                    <a:p>
                      <a:pPr marL="285750" marR="0" lvl="0" indent="-285750" algn="l" defTabSz="914400" rtl="0" eaLnBrk="1" fontAlgn="base" latinLnBrk="0" hangingPunct="1">
                        <a:lnSpc>
                          <a:spcPct val="90000"/>
                        </a:lnSpc>
                        <a:spcBef>
                          <a:spcPts val="0"/>
                        </a:spcBef>
                        <a:spcAft>
                          <a:spcPts val="600"/>
                        </a:spcAft>
                        <a:buClrTx/>
                        <a:buSzTx/>
                        <a:buFont typeface="Arial"/>
                        <a:buChar char="•"/>
                        <a:tabLst/>
                        <a:defRPr/>
                      </a:pPr>
                      <a:r>
                        <a:rPr lang="en-US" sz="1200" b="1" i="0" dirty="0" smtClean="0"/>
                        <a:t>In press:</a:t>
                      </a:r>
                      <a:r>
                        <a:rPr lang="en-US" sz="1200" i="1" dirty="0" smtClean="0"/>
                        <a:t> High-Energy Synchrotron X-ray Techniques for Studying Irradiated Materials</a:t>
                      </a:r>
                      <a:r>
                        <a:rPr lang="en-US" sz="1200" dirty="0" smtClean="0"/>
                        <a:t>, J-S</a:t>
                      </a:r>
                      <a:r>
                        <a:rPr lang="en-US" sz="1200" baseline="0" dirty="0" smtClean="0"/>
                        <a:t> </a:t>
                      </a:r>
                      <a:r>
                        <a:rPr lang="en-US" sz="1200" dirty="0" smtClean="0"/>
                        <a:t>Park et al, </a:t>
                      </a:r>
                      <a:r>
                        <a:rPr lang="en-US" sz="1200" i="0" kern="1200" baseline="0" dirty="0" smtClean="0">
                          <a:solidFill>
                            <a:schemeClr val="dk1"/>
                          </a:solidFill>
                          <a:latin typeface="+mn-lt"/>
                          <a:ea typeface="+mn-ea"/>
                          <a:cs typeface="+mn-cs"/>
                        </a:rPr>
                        <a:t>J. Mat. Res.</a:t>
                      </a:r>
                      <a:endParaRPr lang="en-US" sz="1200" dirty="0" smtClean="0"/>
                    </a:p>
                    <a:p>
                      <a:pPr marL="285750" marR="0" lvl="0" indent="-285750" algn="l" defTabSz="914400" rtl="0" eaLnBrk="1" fontAlgn="base" latinLnBrk="0" hangingPunct="1">
                        <a:lnSpc>
                          <a:spcPct val="90000"/>
                        </a:lnSpc>
                        <a:spcBef>
                          <a:spcPts val="0"/>
                        </a:spcBef>
                        <a:spcAft>
                          <a:spcPts val="600"/>
                        </a:spcAft>
                        <a:buClrTx/>
                        <a:buSzTx/>
                        <a:buFont typeface="Arial"/>
                        <a:buChar char="•"/>
                        <a:tabLst/>
                        <a:defRPr/>
                      </a:pPr>
                      <a:r>
                        <a:rPr lang="en-US" sz="1200" i="1" baseline="0" dirty="0" smtClean="0"/>
                        <a:t>Big data staging with MPI-IO for interactive X-ray science</a:t>
                      </a:r>
                      <a:r>
                        <a:rPr lang="en-US" sz="1200" baseline="0" dirty="0" smtClean="0"/>
                        <a:t>, J Wozniak et al, </a:t>
                      </a:r>
                      <a:r>
                        <a:rPr lang="en-US" sz="1200" i="0" kern="1200" baseline="0" dirty="0" smtClean="0">
                          <a:solidFill>
                            <a:schemeClr val="dk1"/>
                          </a:solidFill>
                          <a:latin typeface="+mn-lt"/>
                          <a:ea typeface="+mn-ea"/>
                          <a:cs typeface="+mn-cs"/>
                        </a:rPr>
                        <a:t>Big Data Conference, Dec 2014</a:t>
                      </a:r>
                      <a:endParaRPr kumimoji="0" lang="en-US" sz="1200" b="0" i="0" u="none" strike="noStrike" kern="1200" cap="none" normalizeH="0" baseline="0" dirty="0" smtClean="0">
                        <a:ln>
                          <a:noFill/>
                        </a:ln>
                        <a:solidFill>
                          <a:schemeClr val="bg2">
                            <a:lumMod val="10000"/>
                          </a:schemeClr>
                        </a:solidFill>
                        <a:effectLst/>
                        <a:latin typeface="+mn-lt"/>
                        <a:ea typeface="+mn-ea"/>
                        <a:cs typeface="+mn-cs"/>
                      </a:endParaRP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237744" marR="0" indent="-237744" algn="l" defTabSz="457200" rtl="0" eaLnBrk="1" fontAlgn="base" latinLnBrk="0" hangingPunct="1">
                        <a:lnSpc>
                          <a:spcPct val="100000"/>
                        </a:lnSpc>
                        <a:spcBef>
                          <a:spcPct val="0"/>
                        </a:spcBef>
                        <a:spcAft>
                          <a:spcPct val="0"/>
                        </a:spcAft>
                        <a:buClrTx/>
                        <a:buSzTx/>
                        <a:buFont typeface="Arial"/>
                        <a:buChar char="•"/>
                        <a:tabLst/>
                        <a:defRPr/>
                      </a:pPr>
                      <a:r>
                        <a:rPr lang="en-US" sz="1500" dirty="0" smtClean="0">
                          <a:solidFill>
                            <a:schemeClr val="dk1"/>
                          </a:solidFill>
                          <a:latin typeface="+mn-lt"/>
                          <a:cs typeface="+mn-cs"/>
                        </a:rPr>
                        <a:t>Design,</a:t>
                      </a:r>
                      <a:r>
                        <a:rPr lang="en-US" sz="1500" baseline="0" dirty="0" smtClean="0">
                          <a:solidFill>
                            <a:schemeClr val="dk1"/>
                          </a:solidFill>
                          <a:latin typeface="+mn-lt"/>
                          <a:cs typeface="+mn-cs"/>
                        </a:rPr>
                        <a:t> d</a:t>
                      </a:r>
                      <a:r>
                        <a:rPr lang="en-US" sz="1500" dirty="0" smtClean="0">
                          <a:solidFill>
                            <a:schemeClr val="dk1"/>
                          </a:solidFill>
                          <a:latin typeface="+mn-lt"/>
                          <a:cs typeface="+mn-cs"/>
                        </a:rPr>
                        <a:t>evelop,</a:t>
                      </a:r>
                      <a:r>
                        <a:rPr lang="en-US" sz="1500" baseline="0" dirty="0" smtClean="0">
                          <a:solidFill>
                            <a:schemeClr val="dk1"/>
                          </a:solidFill>
                          <a:latin typeface="+mn-lt"/>
                          <a:cs typeface="+mn-cs"/>
                        </a:rPr>
                        <a:t> </a:t>
                      </a:r>
                      <a:r>
                        <a:rPr lang="en-US" sz="1500" dirty="0" smtClean="0">
                          <a:solidFill>
                            <a:schemeClr val="dk1"/>
                          </a:solidFill>
                          <a:latin typeface="+mn-lt"/>
                          <a:cs typeface="+mn-cs"/>
                        </a:rPr>
                        <a:t>support, and trial user engagement to make </a:t>
                      </a:r>
                      <a:r>
                        <a:rPr lang="en-US" sz="1500" i="1" dirty="0" smtClean="0">
                          <a:solidFill>
                            <a:schemeClr val="dk1"/>
                          </a:solidFill>
                          <a:latin typeface="+mn-lt"/>
                          <a:cs typeface="+mn-cs"/>
                        </a:rPr>
                        <a:t>Swift</a:t>
                      </a:r>
                      <a:r>
                        <a:rPr lang="en-US" sz="1500" dirty="0" smtClean="0">
                          <a:solidFill>
                            <a:schemeClr val="dk1"/>
                          </a:solidFill>
                          <a:latin typeface="+mn-lt"/>
                          <a:cs typeface="+mn-cs"/>
                        </a:rPr>
                        <a:t> workflow solution on ALCF systems</a:t>
                      </a:r>
                      <a:r>
                        <a:rPr lang="en-US" sz="1500" baseline="0" dirty="0" smtClean="0">
                          <a:solidFill>
                            <a:schemeClr val="dk1"/>
                          </a:solidFill>
                          <a:latin typeface="+mn-lt"/>
                          <a:cs typeface="+mn-cs"/>
                        </a:rPr>
                        <a:t> a reliable, secure and supported production service</a:t>
                      </a:r>
                    </a:p>
                    <a:p>
                      <a:pPr marL="0" marR="0" indent="0" algn="l" defTabSz="457200" rtl="0" eaLnBrk="1" fontAlgn="base" latinLnBrk="0" hangingPunct="1">
                        <a:lnSpc>
                          <a:spcPct val="100000"/>
                        </a:lnSpc>
                        <a:spcBef>
                          <a:spcPct val="0"/>
                        </a:spcBef>
                        <a:spcAft>
                          <a:spcPct val="0"/>
                        </a:spcAft>
                        <a:buClrTx/>
                        <a:buSzTx/>
                        <a:buFont typeface="Arial"/>
                        <a:buNone/>
                        <a:tabLst/>
                        <a:defRPr/>
                      </a:pPr>
                      <a:endParaRPr lang="en-US" sz="1500" baseline="0" dirty="0" smtClean="0">
                        <a:solidFill>
                          <a:schemeClr val="dk1"/>
                        </a:solidFill>
                        <a:latin typeface="+mn-lt"/>
                        <a:cs typeface="+mn-cs"/>
                      </a:endParaRPr>
                    </a:p>
                    <a:p>
                      <a:pPr marL="237744" marR="0" indent="-237744" algn="l" defTabSz="457200" rtl="0" eaLnBrk="1" fontAlgn="base" latinLnBrk="0" hangingPunct="1">
                        <a:lnSpc>
                          <a:spcPct val="100000"/>
                        </a:lnSpc>
                        <a:spcBef>
                          <a:spcPct val="0"/>
                        </a:spcBef>
                        <a:spcAft>
                          <a:spcPct val="0"/>
                        </a:spcAft>
                        <a:buClrTx/>
                        <a:buSzTx/>
                        <a:buFont typeface="Arial"/>
                        <a:buChar char="•"/>
                        <a:tabLst/>
                        <a:defRPr/>
                      </a:pPr>
                      <a:r>
                        <a:rPr lang="en-US" sz="1500" dirty="0" smtClean="0">
                          <a:solidFill>
                            <a:schemeClr val="dk1"/>
                          </a:solidFill>
                          <a:latin typeface="+mn-lt"/>
                          <a:cs typeface="+mn-cs"/>
                        </a:rPr>
                        <a:t>Creation</a:t>
                      </a:r>
                      <a:r>
                        <a:rPr lang="en-US" sz="1500" baseline="0" dirty="0" smtClean="0">
                          <a:solidFill>
                            <a:schemeClr val="dk1"/>
                          </a:solidFill>
                          <a:latin typeface="+mn-lt"/>
                          <a:cs typeface="+mn-cs"/>
                        </a:rPr>
                        <a:t> and support of the Petrel data server</a:t>
                      </a:r>
                    </a:p>
                    <a:p>
                      <a:pPr marL="0" marR="0" indent="0" algn="l" defTabSz="457200" rtl="0" eaLnBrk="1" fontAlgn="base" latinLnBrk="0" hangingPunct="1">
                        <a:lnSpc>
                          <a:spcPct val="100000"/>
                        </a:lnSpc>
                        <a:spcBef>
                          <a:spcPct val="0"/>
                        </a:spcBef>
                        <a:spcAft>
                          <a:spcPct val="0"/>
                        </a:spcAft>
                        <a:buClrTx/>
                        <a:buSzTx/>
                        <a:buFont typeface="Arial"/>
                        <a:buNone/>
                        <a:tabLst/>
                        <a:defRPr/>
                      </a:pPr>
                      <a:endParaRPr lang="en-US" sz="1500" baseline="0" dirty="0" smtClean="0">
                        <a:solidFill>
                          <a:schemeClr val="dk1"/>
                        </a:solidFill>
                        <a:latin typeface="+mn-lt"/>
                        <a:cs typeface="+mn-cs"/>
                      </a:endParaRPr>
                    </a:p>
                    <a:p>
                      <a:pPr marL="237744" marR="0" indent="-237744" algn="l" defTabSz="457200" rtl="0" eaLnBrk="1" fontAlgn="base" latinLnBrk="0" hangingPunct="1">
                        <a:lnSpc>
                          <a:spcPct val="100000"/>
                        </a:lnSpc>
                        <a:spcBef>
                          <a:spcPct val="0"/>
                        </a:spcBef>
                        <a:spcAft>
                          <a:spcPct val="0"/>
                        </a:spcAft>
                        <a:buClrTx/>
                        <a:buSzTx/>
                        <a:buFont typeface="Arial"/>
                        <a:buChar char="•"/>
                        <a:tabLst/>
                        <a:defRPr/>
                      </a:pPr>
                      <a:r>
                        <a:rPr lang="en-US" sz="1500" dirty="0" smtClean="0">
                          <a:solidFill>
                            <a:schemeClr val="dk1"/>
                          </a:solidFill>
                          <a:latin typeface="+mn-lt"/>
                          <a:cs typeface="+mn-cs"/>
                        </a:rPr>
                        <a:t>Reserved</a:t>
                      </a:r>
                      <a:r>
                        <a:rPr lang="en-US" sz="1500" baseline="0" dirty="0" smtClean="0">
                          <a:solidFill>
                            <a:schemeClr val="dk1"/>
                          </a:solidFill>
                          <a:latin typeface="+mn-lt"/>
                          <a:cs typeface="+mn-cs"/>
                        </a:rPr>
                        <a:t> resources</a:t>
                      </a:r>
                      <a:r>
                        <a:rPr lang="en-US" sz="1500" dirty="0" smtClean="0">
                          <a:solidFill>
                            <a:schemeClr val="dk1"/>
                          </a:solidFill>
                          <a:latin typeface="+mn-lt"/>
                          <a:cs typeface="+mn-cs"/>
                        </a:rPr>
                        <a:t> on</a:t>
                      </a:r>
                      <a:r>
                        <a:rPr lang="en-US" sz="1500" baseline="0" dirty="0" smtClean="0">
                          <a:solidFill>
                            <a:schemeClr val="dk1"/>
                          </a:solidFill>
                          <a:latin typeface="+mn-lt"/>
                          <a:cs typeface="+mn-cs"/>
                        </a:rPr>
                        <a:t> Mira for APS HEDM experiment at Sector 1-ID </a:t>
                      </a:r>
                      <a:r>
                        <a:rPr lang="en-US" sz="1500" baseline="0" dirty="0" err="1" smtClean="0">
                          <a:solidFill>
                            <a:schemeClr val="dk1"/>
                          </a:solidFill>
                          <a:latin typeface="+mn-lt"/>
                          <a:cs typeface="+mn-cs"/>
                        </a:rPr>
                        <a:t>beamline</a:t>
                      </a:r>
                      <a:r>
                        <a:rPr lang="en-US" sz="1500" baseline="0" dirty="0" smtClean="0">
                          <a:solidFill>
                            <a:schemeClr val="dk1"/>
                          </a:solidFill>
                          <a:latin typeface="+mn-lt"/>
                          <a:cs typeface="+mn-cs"/>
                        </a:rPr>
                        <a:t> (8/10/2014 and future sessions in APS 2015 Run 1)</a:t>
                      </a:r>
                    </a:p>
                  </a:txBody>
                  <a:tcPr horzOverflow="overflow">
                    <a:lnL w="12700" cap="flat" cmpd="sng" algn="ctr">
                      <a:solidFill>
                        <a:scrgbClr r="0" g="0" b="0"/>
                      </a:solidFill>
                      <a:prstDash val="solid"/>
                      <a:round/>
                      <a:headEnd type="none" w="med" len="med"/>
                      <a:tailEnd type="none" w="med" len="med"/>
                    </a:lnL>
                    <a:lnR w="12700" cmpd="sng">
                      <a:noFill/>
                    </a:lnR>
                    <a:lnT w="12700" cap="flat" cmpd="sng" algn="ctr">
                      <a:solidFill>
                        <a:scrgbClr r="0" g="0" b="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sp>
        <p:nvSpPr>
          <p:cNvPr id="2" name="Title 1"/>
          <p:cNvSpPr>
            <a:spLocks noGrp="1"/>
          </p:cNvSpPr>
          <p:nvPr>
            <p:ph type="title"/>
          </p:nvPr>
        </p:nvSpPr>
        <p:spPr/>
        <p:txBody>
          <a:bodyPr>
            <a:noAutofit/>
          </a:bodyPr>
          <a:lstStyle/>
          <a:p>
            <a:pPr fontAlgn="base">
              <a:spcAft>
                <a:spcPct val="0"/>
              </a:spcAft>
              <a:defRPr/>
            </a:pPr>
            <a:r>
              <a:rPr lang="en-US" sz="2000" dirty="0">
                <a:solidFill>
                  <a:srgbClr val="406F9E"/>
                </a:solidFill>
              </a:rPr>
              <a:t>Boosting </a:t>
            </a:r>
            <a:r>
              <a:rPr lang="en-US" sz="2000" dirty="0" smtClean="0">
                <a:solidFill>
                  <a:srgbClr val="406F9E"/>
                </a:solidFill>
              </a:rPr>
              <a:t>Light Source Productivity with </a:t>
            </a:r>
            <a:r>
              <a:rPr lang="en-US" sz="2000" i="1" dirty="0" smtClean="0">
                <a:solidFill>
                  <a:srgbClr val="406F9E"/>
                </a:solidFill>
              </a:rPr>
              <a:t>Swift</a:t>
            </a:r>
            <a:r>
              <a:rPr lang="en-US" sz="2000" dirty="0" smtClean="0">
                <a:solidFill>
                  <a:srgbClr val="406F9E"/>
                </a:solidFill>
              </a:rPr>
              <a:t> ALCF Data Analysis</a:t>
            </a:r>
            <a:r>
              <a:rPr lang="en-US" sz="2000" dirty="0" smtClean="0">
                <a:solidFill>
                  <a:srgbClr val="4F81BD"/>
                </a:solidFill>
              </a:rPr>
              <a:t/>
            </a:r>
            <a:br>
              <a:rPr lang="en-US" sz="2000" dirty="0" smtClean="0">
                <a:solidFill>
                  <a:srgbClr val="4F81BD"/>
                </a:solidFill>
              </a:rPr>
            </a:br>
            <a:r>
              <a:rPr lang="en-US" sz="2000" b="0" dirty="0" smtClean="0">
                <a:solidFill>
                  <a:srgbClr val="F16521"/>
                </a:solidFill>
                <a:latin typeface="Calibri"/>
              </a:rPr>
              <a:t>H Sharma, J </a:t>
            </a:r>
            <a:r>
              <a:rPr lang="en-US" sz="2000" b="0" dirty="0" err="1" smtClean="0">
                <a:solidFill>
                  <a:srgbClr val="F16521"/>
                </a:solidFill>
                <a:latin typeface="Calibri"/>
              </a:rPr>
              <a:t>Almer</a:t>
            </a:r>
            <a:r>
              <a:rPr lang="en-US" sz="2000" b="0" dirty="0" smtClean="0">
                <a:solidFill>
                  <a:srgbClr val="F16521"/>
                </a:solidFill>
                <a:latin typeface="Calibri"/>
              </a:rPr>
              <a:t> (APS);  J Wozniak, M Wilde, I Foster (MCS)</a:t>
            </a:r>
            <a:endParaRPr lang="en-US" sz="2000" b="0" dirty="0">
              <a:solidFill>
                <a:srgbClr val="F16521"/>
              </a:solidFill>
              <a:latin typeface="Calibri"/>
            </a:endParaRPr>
          </a:p>
        </p:txBody>
      </p:sp>
      <p:cxnSp>
        <p:nvCxnSpPr>
          <p:cNvPr id="27" name="Straight Connector 26"/>
          <p:cNvCxnSpPr/>
          <p:nvPr/>
        </p:nvCxnSpPr>
        <p:spPr>
          <a:xfrm flipV="1">
            <a:off x="228600" y="4724392"/>
            <a:ext cx="8717912" cy="1270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1" name="Picture 30"/>
          <p:cNvPicPr>
            <a:picLocks noChangeAspect="1"/>
          </p:cNvPicPr>
          <p:nvPr/>
        </p:nvPicPr>
        <p:blipFill rotWithShape="1">
          <a:blip r:embed="rId3" cstate="screen">
            <a:extLst>
              <a:ext uri="{28A0092B-C50C-407E-A947-70E740481C1C}">
                <a14:useLocalDpi xmlns:a14="http://schemas.microsoft.com/office/drawing/2010/main"/>
              </a:ext>
            </a:extLst>
          </a:blip>
          <a:srcRect l="3305" t="8438" r="7025"/>
          <a:stretch/>
        </p:blipFill>
        <p:spPr>
          <a:xfrm>
            <a:off x="2031992" y="1540922"/>
            <a:ext cx="926468" cy="624594"/>
          </a:xfrm>
          <a:prstGeom prst="rect">
            <a:avLst/>
          </a:prstGeom>
        </p:spPr>
      </p:pic>
      <p:sp>
        <p:nvSpPr>
          <p:cNvPr id="33" name="Rectangle 32"/>
          <p:cNvSpPr/>
          <p:nvPr/>
        </p:nvSpPr>
        <p:spPr>
          <a:xfrm>
            <a:off x="38100" y="4955471"/>
            <a:ext cx="9035120" cy="698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latin typeface="Calibri"/>
            </a:endParaRPr>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1559" y="5444421"/>
            <a:ext cx="1788158" cy="718958"/>
          </a:xfrm>
          <a:prstGeom prst="rect">
            <a:avLst/>
          </a:prstGeom>
        </p:spPr>
      </p:pic>
      <p:pic>
        <p:nvPicPr>
          <p:cNvPr id="10" name="Picture 9" descr="IMG_20140811_155145.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22987" y="5350211"/>
            <a:ext cx="1221108" cy="915831"/>
          </a:xfrm>
          <a:prstGeom prst="rect">
            <a:avLst/>
          </a:prstGeom>
        </p:spPr>
      </p:pic>
      <p:pic>
        <p:nvPicPr>
          <p:cNvPr id="5" name="Picture 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896349" y="4741331"/>
            <a:ext cx="2219207" cy="1765545"/>
          </a:xfrm>
          <a:prstGeom prst="rect">
            <a:avLst/>
          </a:prstGeom>
        </p:spPr>
      </p:pic>
      <p:pic>
        <p:nvPicPr>
          <p:cNvPr id="32" name="Picture 31" descr="1-ID Instruments.jp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237820" y="5147011"/>
            <a:ext cx="946149" cy="1261530"/>
          </a:xfrm>
          <a:prstGeom prst="rect">
            <a:avLst/>
          </a:prstGeom>
        </p:spPr>
      </p:pic>
      <p:sp>
        <p:nvSpPr>
          <p:cNvPr id="42" name="Curved Down Arrow 41"/>
          <p:cNvSpPr/>
          <p:nvPr/>
        </p:nvSpPr>
        <p:spPr>
          <a:xfrm flipH="1">
            <a:off x="1765300" y="4876801"/>
            <a:ext cx="3644900" cy="482618"/>
          </a:xfrm>
          <a:prstGeom prst="curvedDownArrow">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black"/>
              </a:solidFill>
              <a:latin typeface="Calibri"/>
            </a:endParaRPr>
          </a:p>
        </p:txBody>
      </p:sp>
      <p:cxnSp>
        <p:nvCxnSpPr>
          <p:cNvPr id="52" name="Curved Connector 51"/>
          <p:cNvCxnSpPr>
            <a:stCxn id="9" idx="3"/>
            <a:endCxn id="10" idx="1"/>
          </p:cNvCxnSpPr>
          <p:nvPr/>
        </p:nvCxnSpPr>
        <p:spPr>
          <a:xfrm>
            <a:off x="2659717" y="5803900"/>
            <a:ext cx="763270" cy="4227"/>
          </a:xfrm>
          <a:prstGeom prst="curvedConnector3">
            <a:avLst>
              <a:gd name="adj1" fmla="val 50000"/>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59" name="Curved Connector 58"/>
          <p:cNvCxnSpPr/>
          <p:nvPr/>
        </p:nvCxnSpPr>
        <p:spPr>
          <a:xfrm>
            <a:off x="4677750" y="5812359"/>
            <a:ext cx="560070" cy="4227"/>
          </a:xfrm>
          <a:prstGeom prst="curvedConnector3">
            <a:avLst>
              <a:gd name="adj1" fmla="val 50000"/>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23" name="Curved Connector 222"/>
          <p:cNvCxnSpPr/>
          <p:nvPr/>
        </p:nvCxnSpPr>
        <p:spPr>
          <a:xfrm>
            <a:off x="6183969" y="5812280"/>
            <a:ext cx="911098" cy="8886"/>
          </a:xfrm>
          <a:prstGeom prst="curvedConnector3">
            <a:avLst>
              <a:gd name="adj1" fmla="val 50000"/>
            </a:avLst>
          </a:prstGeom>
          <a:ln>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227" name="TextBox 226"/>
          <p:cNvSpPr txBox="1"/>
          <p:nvPr/>
        </p:nvSpPr>
        <p:spPr>
          <a:xfrm>
            <a:off x="3216698" y="4880475"/>
            <a:ext cx="1169038" cy="369332"/>
          </a:xfrm>
          <a:prstGeom prst="rect">
            <a:avLst/>
          </a:prstGeom>
          <a:noFill/>
        </p:spPr>
        <p:txBody>
          <a:bodyPr wrap="square" rtlCol="0">
            <a:spAutoFit/>
          </a:bodyPr>
          <a:lstStyle/>
          <a:p>
            <a:pPr fontAlgn="auto">
              <a:spcBef>
                <a:spcPts val="0"/>
              </a:spcBef>
              <a:spcAft>
                <a:spcPts val="0"/>
              </a:spcAft>
            </a:pPr>
            <a:r>
              <a:rPr lang="en-US" sz="1800" dirty="0">
                <a:solidFill>
                  <a:srgbClr val="FF6600"/>
                </a:solidFill>
                <a:latin typeface="Calibri"/>
                <a:ea typeface="+mn-ea"/>
                <a:cs typeface="+mn-cs"/>
              </a:rPr>
              <a:t>A</a:t>
            </a:r>
            <a:r>
              <a:rPr lang="en-US" sz="1800" dirty="0" smtClean="0">
                <a:solidFill>
                  <a:srgbClr val="FF6600"/>
                </a:solidFill>
                <a:latin typeface="Calibri"/>
                <a:ea typeface="+mn-ea"/>
                <a:cs typeface="+mn-cs"/>
              </a:rPr>
              <a:t>nalyze</a:t>
            </a:r>
            <a:endParaRPr lang="en-US" sz="1800" dirty="0">
              <a:solidFill>
                <a:srgbClr val="FF6600"/>
              </a:solidFill>
              <a:latin typeface="Calibri"/>
              <a:ea typeface="+mn-ea"/>
              <a:cs typeface="+mn-cs"/>
            </a:endParaRPr>
          </a:p>
        </p:txBody>
      </p:sp>
      <p:sp>
        <p:nvSpPr>
          <p:cNvPr id="229" name="TextBox 228"/>
          <p:cNvSpPr txBox="1"/>
          <p:nvPr/>
        </p:nvSpPr>
        <p:spPr>
          <a:xfrm>
            <a:off x="4749928" y="5748799"/>
            <a:ext cx="479425" cy="369332"/>
          </a:xfrm>
          <a:prstGeom prst="rect">
            <a:avLst/>
          </a:prstGeom>
          <a:noFill/>
        </p:spPr>
        <p:txBody>
          <a:bodyPr wrap="square" rtlCol="0">
            <a:spAutoFit/>
          </a:bodyPr>
          <a:lstStyle/>
          <a:p>
            <a:pPr fontAlgn="auto">
              <a:spcBef>
                <a:spcPts val="0"/>
              </a:spcBef>
              <a:spcAft>
                <a:spcPts val="0"/>
              </a:spcAft>
            </a:pPr>
            <a:r>
              <a:rPr lang="en-US" sz="1800" dirty="0" smtClean="0">
                <a:solidFill>
                  <a:srgbClr val="FF6600"/>
                </a:solidFill>
                <a:latin typeface="Calibri"/>
                <a:ea typeface="+mn-ea"/>
                <a:cs typeface="+mn-cs"/>
              </a:rPr>
              <a:t>Fix</a:t>
            </a:r>
            <a:endParaRPr lang="en-US" sz="1800" dirty="0">
              <a:solidFill>
                <a:srgbClr val="FF6600"/>
              </a:solidFill>
              <a:latin typeface="Calibri"/>
              <a:ea typeface="+mn-ea"/>
              <a:cs typeface="+mn-cs"/>
            </a:endParaRPr>
          </a:p>
        </p:txBody>
      </p:sp>
      <p:sp>
        <p:nvSpPr>
          <p:cNvPr id="230" name="Curved Down Arrow 229"/>
          <p:cNvSpPr/>
          <p:nvPr/>
        </p:nvSpPr>
        <p:spPr>
          <a:xfrm flipH="1" flipV="1">
            <a:off x="830574" y="6248400"/>
            <a:ext cx="3644900" cy="424578"/>
          </a:xfrm>
          <a:prstGeom prst="curvedDownArrow">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black"/>
              </a:solidFill>
              <a:latin typeface="Calibri"/>
            </a:endParaRPr>
          </a:p>
        </p:txBody>
      </p:sp>
      <p:sp>
        <p:nvSpPr>
          <p:cNvPr id="231" name="TextBox 230"/>
          <p:cNvSpPr txBox="1"/>
          <p:nvPr/>
        </p:nvSpPr>
        <p:spPr>
          <a:xfrm>
            <a:off x="3134806" y="6176079"/>
            <a:ext cx="1416032" cy="369332"/>
          </a:xfrm>
          <a:prstGeom prst="rect">
            <a:avLst/>
          </a:prstGeom>
          <a:noFill/>
        </p:spPr>
        <p:txBody>
          <a:bodyPr wrap="square" rtlCol="0">
            <a:spAutoFit/>
          </a:bodyPr>
          <a:lstStyle/>
          <a:p>
            <a:pPr fontAlgn="auto">
              <a:spcBef>
                <a:spcPts val="0"/>
              </a:spcBef>
              <a:spcAft>
                <a:spcPts val="0"/>
              </a:spcAft>
            </a:pPr>
            <a:r>
              <a:rPr lang="en-US" sz="1800" dirty="0">
                <a:solidFill>
                  <a:srgbClr val="4F81BD"/>
                </a:solidFill>
                <a:latin typeface="Calibri"/>
                <a:ea typeface="+mn-ea"/>
                <a:cs typeface="+mn-cs"/>
              </a:rPr>
              <a:t>R</a:t>
            </a:r>
            <a:r>
              <a:rPr lang="en-US" sz="1800" dirty="0" smtClean="0">
                <a:solidFill>
                  <a:srgbClr val="4F81BD"/>
                </a:solidFill>
                <a:latin typeface="Calibri"/>
                <a:ea typeface="+mn-ea"/>
                <a:cs typeface="+mn-cs"/>
              </a:rPr>
              <a:t>e-analyze</a:t>
            </a:r>
            <a:endParaRPr lang="en-US" sz="1800" dirty="0">
              <a:solidFill>
                <a:srgbClr val="4F81BD"/>
              </a:solidFill>
              <a:latin typeface="Calibri"/>
              <a:ea typeface="+mn-ea"/>
              <a:cs typeface="+mn-cs"/>
            </a:endParaRPr>
          </a:p>
        </p:txBody>
      </p:sp>
      <p:sp>
        <p:nvSpPr>
          <p:cNvPr id="232" name="TextBox 231"/>
          <p:cNvSpPr txBox="1"/>
          <p:nvPr/>
        </p:nvSpPr>
        <p:spPr>
          <a:xfrm>
            <a:off x="6327908" y="5764408"/>
            <a:ext cx="1169038" cy="646331"/>
          </a:xfrm>
          <a:prstGeom prst="rect">
            <a:avLst/>
          </a:prstGeom>
          <a:noFill/>
          <a:ln>
            <a:noFill/>
          </a:ln>
        </p:spPr>
        <p:txBody>
          <a:bodyPr wrap="square" rtlCol="0">
            <a:spAutoFit/>
          </a:bodyPr>
          <a:lstStyle/>
          <a:p>
            <a:pPr fontAlgn="auto">
              <a:spcBef>
                <a:spcPts val="0"/>
              </a:spcBef>
              <a:spcAft>
                <a:spcPts val="0"/>
              </a:spcAft>
            </a:pPr>
            <a:r>
              <a:rPr lang="en-US" sz="1800" dirty="0">
                <a:solidFill>
                  <a:srgbClr val="4F81BD"/>
                </a:solidFill>
                <a:latin typeface="Calibri"/>
                <a:ea typeface="+mn-ea"/>
                <a:cs typeface="+mn-cs"/>
              </a:rPr>
              <a:t>V</a:t>
            </a:r>
            <a:r>
              <a:rPr lang="en-US" sz="1800" dirty="0" smtClean="0">
                <a:solidFill>
                  <a:srgbClr val="4F81BD"/>
                </a:solidFill>
                <a:latin typeface="Calibri"/>
                <a:ea typeface="+mn-ea"/>
                <a:cs typeface="+mn-cs"/>
              </a:rPr>
              <a:t>alid</a:t>
            </a:r>
            <a:br>
              <a:rPr lang="en-US" sz="1800" dirty="0" smtClean="0">
                <a:solidFill>
                  <a:srgbClr val="4F81BD"/>
                </a:solidFill>
                <a:latin typeface="Calibri"/>
                <a:ea typeface="+mn-ea"/>
                <a:cs typeface="+mn-cs"/>
              </a:rPr>
            </a:br>
            <a:r>
              <a:rPr lang="en-US" sz="1800" dirty="0" smtClean="0">
                <a:solidFill>
                  <a:srgbClr val="4F81BD"/>
                </a:solidFill>
                <a:latin typeface="Calibri"/>
                <a:ea typeface="+mn-ea"/>
                <a:cs typeface="+mn-cs"/>
              </a:rPr>
              <a:t>Data!</a:t>
            </a:r>
            <a:endParaRPr lang="en-US" sz="1800" dirty="0">
              <a:solidFill>
                <a:srgbClr val="4F81BD"/>
              </a:solidFill>
              <a:latin typeface="Calibri"/>
              <a:ea typeface="+mn-ea"/>
              <a:cs typeface="+mn-cs"/>
            </a:endParaRPr>
          </a:p>
        </p:txBody>
      </p:sp>
      <p:sp>
        <p:nvSpPr>
          <p:cNvPr id="235" name="Oval 234"/>
          <p:cNvSpPr>
            <a:spLocks noChangeAspect="1"/>
          </p:cNvSpPr>
          <p:nvPr/>
        </p:nvSpPr>
        <p:spPr>
          <a:xfrm>
            <a:off x="2911897" y="5423217"/>
            <a:ext cx="279400" cy="279400"/>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200" dirty="0">
                <a:solidFill>
                  <a:srgbClr val="FFFFFF"/>
                </a:solidFill>
                <a:latin typeface="Calibri"/>
              </a:rPr>
              <a:t>2</a:t>
            </a:r>
          </a:p>
        </p:txBody>
      </p:sp>
      <p:sp>
        <p:nvSpPr>
          <p:cNvPr id="237" name="Oval 236"/>
          <p:cNvSpPr>
            <a:spLocks noChangeAspect="1"/>
          </p:cNvSpPr>
          <p:nvPr/>
        </p:nvSpPr>
        <p:spPr>
          <a:xfrm>
            <a:off x="4787735" y="5431577"/>
            <a:ext cx="279400" cy="279400"/>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200" dirty="0">
                <a:solidFill>
                  <a:srgbClr val="FFFFFF"/>
                </a:solidFill>
                <a:latin typeface="Calibri"/>
              </a:rPr>
              <a:t>3</a:t>
            </a:r>
          </a:p>
        </p:txBody>
      </p:sp>
      <p:sp>
        <p:nvSpPr>
          <p:cNvPr id="238" name="Oval 237"/>
          <p:cNvSpPr>
            <a:spLocks noChangeAspect="1"/>
          </p:cNvSpPr>
          <p:nvPr/>
        </p:nvSpPr>
        <p:spPr>
          <a:xfrm>
            <a:off x="2886496" y="6228846"/>
            <a:ext cx="279400" cy="279400"/>
          </a:xfrm>
          <a:prstGeom prst="ellipse">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200" dirty="0">
                <a:solidFill>
                  <a:srgbClr val="FFFFFF"/>
                </a:solidFill>
                <a:latin typeface="Calibri"/>
              </a:rPr>
              <a:t>4</a:t>
            </a:r>
          </a:p>
        </p:txBody>
      </p:sp>
      <p:sp>
        <p:nvSpPr>
          <p:cNvPr id="239" name="Oval 238"/>
          <p:cNvSpPr>
            <a:spLocks noChangeAspect="1"/>
          </p:cNvSpPr>
          <p:nvPr/>
        </p:nvSpPr>
        <p:spPr>
          <a:xfrm>
            <a:off x="6480936" y="5423816"/>
            <a:ext cx="279400" cy="279400"/>
          </a:xfrm>
          <a:prstGeom prst="ellipse">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200" dirty="0">
                <a:solidFill>
                  <a:prstClr val="white"/>
                </a:solidFill>
                <a:latin typeface="Calibri"/>
              </a:rPr>
              <a:t>5</a:t>
            </a:r>
          </a:p>
        </p:txBody>
      </p:sp>
      <p:sp>
        <p:nvSpPr>
          <p:cNvPr id="233" name="Oval 232"/>
          <p:cNvSpPr>
            <a:spLocks noChangeAspect="1"/>
          </p:cNvSpPr>
          <p:nvPr/>
        </p:nvSpPr>
        <p:spPr>
          <a:xfrm>
            <a:off x="2924592" y="4955471"/>
            <a:ext cx="279400" cy="279400"/>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200" dirty="0" smtClean="0">
                <a:solidFill>
                  <a:srgbClr val="FFFFFF"/>
                </a:solidFill>
                <a:latin typeface="Calibri"/>
              </a:rPr>
              <a:t>1</a:t>
            </a:r>
            <a:endParaRPr lang="en-US" sz="1200" dirty="0">
              <a:solidFill>
                <a:srgbClr val="FFFFFF"/>
              </a:solidFill>
              <a:latin typeface="Calibri"/>
            </a:endParaRPr>
          </a:p>
        </p:txBody>
      </p:sp>
      <p:sp>
        <p:nvSpPr>
          <p:cNvPr id="3" name="Striped Right Arrow 2"/>
          <p:cNvSpPr/>
          <p:nvPr/>
        </p:nvSpPr>
        <p:spPr bwMode="auto">
          <a:xfrm>
            <a:off x="2031992" y="5234871"/>
            <a:ext cx="978408" cy="484632"/>
          </a:xfrm>
          <a:prstGeom prst="stripedRightArrow">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alibri" charset="0"/>
              <a:ea typeface="MS PGothic" pitchFamily="34" charset="-128"/>
              <a:cs typeface="MS PGothic" pitchFamily="34" charset="-128"/>
            </a:endParaRPr>
          </a:p>
        </p:txBody>
      </p:sp>
    </p:spTree>
    <p:extLst>
      <p:ext uri="{BB962C8B-B14F-4D97-AF65-F5344CB8AC3E}">
        <p14:creationId xmlns:p14="http://schemas.microsoft.com/office/powerpoint/2010/main" val="34031471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850" name="Rectangle 2"/>
          <p:cNvSpPr>
            <a:spLocks noGrp="1" noChangeArrowheads="1"/>
          </p:cNvSpPr>
          <p:nvPr>
            <p:ph type="title"/>
          </p:nvPr>
        </p:nvSpPr>
        <p:spPr>
          <a:xfrm>
            <a:off x="457200" y="330198"/>
            <a:ext cx="8229600" cy="1036638"/>
          </a:xfrm>
        </p:spPr>
        <p:txBody>
          <a:bodyPr>
            <a:normAutofit fontScale="90000"/>
          </a:bodyPr>
          <a:lstStyle/>
          <a:p>
            <a:r>
              <a:rPr lang="en-US" dirty="0" smtClean="0">
                <a:solidFill>
                  <a:srgbClr val="406F9E"/>
                </a:solidFill>
              </a:rPr>
              <a:t>Conclusion: parallel workflow scripting is practical, productive, </a:t>
            </a:r>
            <a:r>
              <a:rPr lang="en-US" i="1" dirty="0" smtClean="0">
                <a:solidFill>
                  <a:srgbClr val="406F9E"/>
                </a:solidFill>
              </a:rPr>
              <a:t>and necessary</a:t>
            </a:r>
            <a:r>
              <a:rPr lang="en-US" dirty="0" smtClean="0">
                <a:solidFill>
                  <a:srgbClr val="406F9E"/>
                </a:solidFill>
              </a:rPr>
              <a:t>, at a broad range of scales</a:t>
            </a:r>
            <a:endParaRPr lang="en-US" dirty="0">
              <a:solidFill>
                <a:srgbClr val="406F9E"/>
              </a:solidFill>
            </a:endParaRPr>
          </a:p>
        </p:txBody>
      </p:sp>
      <p:sp>
        <p:nvSpPr>
          <p:cNvPr id="1614851" name="Rectangle 3"/>
          <p:cNvSpPr>
            <a:spLocks noGrp="1" noChangeArrowheads="1"/>
          </p:cNvSpPr>
          <p:nvPr>
            <p:ph idx="1"/>
          </p:nvPr>
        </p:nvSpPr>
        <p:spPr>
          <a:xfrm>
            <a:off x="457200" y="1443540"/>
            <a:ext cx="8229600" cy="3860800"/>
          </a:xfrm>
        </p:spPr>
        <p:txBody>
          <a:bodyPr>
            <a:normAutofit fontScale="92500"/>
          </a:bodyPr>
          <a:lstStyle/>
          <a:p>
            <a:r>
              <a:rPr lang="en-US" sz="2800" dirty="0" smtClean="0">
                <a:solidFill>
                  <a:srgbClr val="1F497D"/>
                </a:solidFill>
              </a:rPr>
              <a:t>Swift programming model demonstrated feasible and scalable on XSEDE, </a:t>
            </a:r>
            <a:r>
              <a:rPr lang="en-US" sz="2800" dirty="0">
                <a:solidFill>
                  <a:srgbClr val="1F497D"/>
                </a:solidFill>
              </a:rPr>
              <a:t>Blue </a:t>
            </a:r>
            <a:r>
              <a:rPr lang="en-US" sz="2800" dirty="0" smtClean="0">
                <a:solidFill>
                  <a:srgbClr val="1F497D"/>
                </a:solidFill>
              </a:rPr>
              <a:t>Waters, OSG, DOE systems </a:t>
            </a:r>
          </a:p>
          <a:p>
            <a:r>
              <a:rPr lang="en-US" sz="2800" dirty="0" smtClean="0">
                <a:solidFill>
                  <a:srgbClr val="1F497D"/>
                </a:solidFill>
              </a:rPr>
              <a:t>Applied to numerous MTC and HPC application domains</a:t>
            </a:r>
          </a:p>
          <a:p>
            <a:pPr lvl="1"/>
            <a:r>
              <a:rPr lang="en-US" sz="2600" dirty="0">
                <a:solidFill>
                  <a:srgbClr val="1F497D"/>
                </a:solidFill>
              </a:rPr>
              <a:t>a</a:t>
            </a:r>
            <a:r>
              <a:rPr lang="en-US" sz="2600" dirty="0" smtClean="0">
                <a:solidFill>
                  <a:srgbClr val="1F497D"/>
                </a:solidFill>
              </a:rPr>
              <a:t>ttractive for data-intensive applications</a:t>
            </a:r>
            <a:endParaRPr lang="en-US" sz="2600" dirty="0">
              <a:solidFill>
                <a:srgbClr val="1F497D"/>
              </a:solidFill>
            </a:endParaRPr>
          </a:p>
          <a:p>
            <a:pPr lvl="1"/>
            <a:r>
              <a:rPr lang="en-US" sz="2800" dirty="0" smtClean="0">
                <a:solidFill>
                  <a:srgbClr val="1F497D"/>
                </a:solidFill>
              </a:rPr>
              <a:t>and several hybrid programming models</a:t>
            </a:r>
          </a:p>
          <a:p>
            <a:r>
              <a:rPr lang="en-US" sz="2800" dirty="0" smtClean="0">
                <a:solidFill>
                  <a:srgbClr val="1F497D"/>
                </a:solidFill>
              </a:rPr>
              <a:t>Proven productivity enhancement in materials, genomics, </a:t>
            </a:r>
            <a:r>
              <a:rPr lang="en-US" sz="2800" dirty="0" err="1" smtClean="0">
                <a:solidFill>
                  <a:srgbClr val="1F497D"/>
                </a:solidFill>
              </a:rPr>
              <a:t>biochem</a:t>
            </a:r>
            <a:r>
              <a:rPr lang="en-US" sz="2800" dirty="0" smtClean="0">
                <a:solidFill>
                  <a:srgbClr val="1F497D"/>
                </a:solidFill>
              </a:rPr>
              <a:t>, earth systems science, …</a:t>
            </a:r>
          </a:p>
          <a:p>
            <a:r>
              <a:rPr lang="en-US" sz="2800" dirty="0" smtClean="0">
                <a:solidFill>
                  <a:srgbClr val="1F497D"/>
                </a:solidFill>
              </a:rPr>
              <a:t>Deep integration of workflow in progress at XSEDE, ALCF</a:t>
            </a:r>
          </a:p>
          <a:p>
            <a:pPr marL="457200" lvl="1" indent="0">
              <a:buNone/>
            </a:pPr>
            <a:endParaRPr lang="en-US" sz="2600" dirty="0" smtClean="0">
              <a:solidFill>
                <a:srgbClr val="1F497D"/>
              </a:solidFill>
            </a:endParaRPr>
          </a:p>
        </p:txBody>
      </p:sp>
      <p:sp>
        <p:nvSpPr>
          <p:cNvPr id="7" name="Rectangle 2"/>
          <p:cNvSpPr txBox="1">
            <a:spLocks noChangeArrowheads="1"/>
          </p:cNvSpPr>
          <p:nvPr/>
        </p:nvSpPr>
        <p:spPr bwMode="auto">
          <a:xfrm>
            <a:off x="457200" y="5164672"/>
            <a:ext cx="8229600" cy="10366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0000" lnSpcReduction="20000"/>
          </a:bodyPr>
          <a:lstStyle>
            <a:lvl1pPr algn="l" rtl="0" eaLnBrk="0" fontAlgn="base" hangingPunct="0">
              <a:spcBef>
                <a:spcPct val="0"/>
              </a:spcBef>
              <a:spcAft>
                <a:spcPct val="0"/>
              </a:spcAft>
              <a:defRPr sz="28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2800" b="1">
                <a:solidFill>
                  <a:schemeClr val="tx2"/>
                </a:solidFill>
                <a:latin typeface="Trebuchet MS" charset="0"/>
                <a:ea typeface="ＭＳ Ｐゴシック" charset="-128"/>
                <a:cs typeface="ＭＳ Ｐゴシック" charset="-128"/>
              </a:defRPr>
            </a:lvl2pPr>
            <a:lvl3pPr algn="l" rtl="0" eaLnBrk="0" fontAlgn="base" hangingPunct="0">
              <a:spcBef>
                <a:spcPct val="0"/>
              </a:spcBef>
              <a:spcAft>
                <a:spcPct val="0"/>
              </a:spcAft>
              <a:defRPr sz="2800" b="1">
                <a:solidFill>
                  <a:schemeClr val="tx2"/>
                </a:solidFill>
                <a:latin typeface="Trebuchet MS" charset="0"/>
                <a:ea typeface="ＭＳ Ｐゴシック" charset="-128"/>
                <a:cs typeface="ＭＳ Ｐゴシック" charset="-128"/>
              </a:defRPr>
            </a:lvl3pPr>
            <a:lvl4pPr algn="l" rtl="0" eaLnBrk="0" fontAlgn="base" hangingPunct="0">
              <a:spcBef>
                <a:spcPct val="0"/>
              </a:spcBef>
              <a:spcAft>
                <a:spcPct val="0"/>
              </a:spcAft>
              <a:defRPr sz="2800" b="1">
                <a:solidFill>
                  <a:schemeClr val="tx2"/>
                </a:solidFill>
                <a:latin typeface="Trebuchet MS" charset="0"/>
                <a:ea typeface="ＭＳ Ｐゴシック" charset="-128"/>
                <a:cs typeface="ＭＳ Ｐゴシック" charset="-128"/>
              </a:defRPr>
            </a:lvl4pPr>
            <a:lvl5pPr algn="l" rtl="0" eaLnBrk="0" fontAlgn="base" hangingPunct="0">
              <a:spcBef>
                <a:spcPct val="0"/>
              </a:spcBef>
              <a:spcAft>
                <a:spcPct val="0"/>
              </a:spcAft>
              <a:defRPr sz="2800" b="1">
                <a:solidFill>
                  <a:schemeClr val="tx2"/>
                </a:solidFill>
                <a:latin typeface="Trebuchet MS" charset="0"/>
                <a:ea typeface="ＭＳ Ｐゴシック" charset="-128"/>
                <a:cs typeface="ＭＳ Ｐゴシック" charset="-128"/>
              </a:defRPr>
            </a:lvl5pPr>
            <a:lvl6pPr marL="457200" algn="l" rtl="0" fontAlgn="base">
              <a:spcBef>
                <a:spcPct val="0"/>
              </a:spcBef>
              <a:spcAft>
                <a:spcPct val="0"/>
              </a:spcAft>
              <a:defRPr sz="2800" b="1">
                <a:solidFill>
                  <a:schemeClr val="tx2"/>
                </a:solidFill>
                <a:latin typeface="Trebuchet MS" charset="0"/>
              </a:defRPr>
            </a:lvl6pPr>
            <a:lvl7pPr marL="914400" algn="l" rtl="0" fontAlgn="base">
              <a:spcBef>
                <a:spcPct val="0"/>
              </a:spcBef>
              <a:spcAft>
                <a:spcPct val="0"/>
              </a:spcAft>
              <a:defRPr sz="2800" b="1">
                <a:solidFill>
                  <a:schemeClr val="tx2"/>
                </a:solidFill>
                <a:latin typeface="Trebuchet MS" charset="0"/>
              </a:defRPr>
            </a:lvl7pPr>
            <a:lvl8pPr marL="1371600" algn="l" rtl="0" fontAlgn="base">
              <a:spcBef>
                <a:spcPct val="0"/>
              </a:spcBef>
              <a:spcAft>
                <a:spcPct val="0"/>
              </a:spcAft>
              <a:defRPr sz="2800" b="1">
                <a:solidFill>
                  <a:schemeClr val="tx2"/>
                </a:solidFill>
                <a:latin typeface="Trebuchet MS" charset="0"/>
              </a:defRPr>
            </a:lvl8pPr>
            <a:lvl9pPr marL="1828800" algn="l" rtl="0" fontAlgn="base">
              <a:spcBef>
                <a:spcPct val="0"/>
              </a:spcBef>
              <a:spcAft>
                <a:spcPct val="0"/>
              </a:spcAft>
              <a:defRPr sz="2800" b="1">
                <a:solidFill>
                  <a:schemeClr val="tx2"/>
                </a:solidFill>
                <a:latin typeface="Trebuchet MS" charset="0"/>
              </a:defRPr>
            </a:lvl9pPr>
          </a:lstStyle>
          <a:p>
            <a:r>
              <a:rPr lang="en-US" b="0" i="1" dirty="0" smtClean="0">
                <a:solidFill>
                  <a:srgbClr val="4F81BD"/>
                </a:solidFill>
              </a:rPr>
              <a:t>Workflow through implicitly parallel dataflow is productive for applications and systems at many scales, including on highest-end system</a:t>
            </a:r>
            <a:endParaRPr lang="en-US" b="0" i="1" dirty="0">
              <a:solidFill>
                <a:srgbClr val="4F81BD"/>
              </a:solidFill>
            </a:endParaRPr>
          </a:p>
        </p:txBody>
      </p:sp>
    </p:spTree>
    <p:extLst>
      <p:ext uri="{BB962C8B-B14F-4D97-AF65-F5344CB8AC3E}">
        <p14:creationId xmlns:p14="http://schemas.microsoft.com/office/powerpoint/2010/main" val="3405458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850" name="Rectangle 2"/>
          <p:cNvSpPr>
            <a:spLocks noGrp="1" noChangeArrowheads="1"/>
          </p:cNvSpPr>
          <p:nvPr>
            <p:ph type="title"/>
          </p:nvPr>
        </p:nvSpPr>
        <p:spPr>
          <a:xfrm>
            <a:off x="457200" y="381000"/>
            <a:ext cx="8229600" cy="1036638"/>
          </a:xfrm>
        </p:spPr>
        <p:txBody>
          <a:bodyPr>
            <a:normAutofit/>
          </a:bodyPr>
          <a:lstStyle/>
          <a:p>
            <a:r>
              <a:rPr lang="en-US" dirty="0" smtClean="0">
                <a:solidFill>
                  <a:srgbClr val="406F9E"/>
                </a:solidFill>
              </a:rPr>
              <a:t>What’s next?</a:t>
            </a:r>
            <a:endParaRPr lang="en-US" dirty="0">
              <a:solidFill>
                <a:srgbClr val="406F9E"/>
              </a:solidFill>
            </a:endParaRPr>
          </a:p>
        </p:txBody>
      </p:sp>
      <p:sp>
        <p:nvSpPr>
          <p:cNvPr id="1614851" name="Rectangle 3"/>
          <p:cNvSpPr>
            <a:spLocks noGrp="1" noChangeArrowheads="1"/>
          </p:cNvSpPr>
          <p:nvPr>
            <p:ph idx="1"/>
          </p:nvPr>
        </p:nvSpPr>
        <p:spPr>
          <a:xfrm>
            <a:off x="457200" y="1066800"/>
            <a:ext cx="8229600" cy="5105400"/>
          </a:xfrm>
        </p:spPr>
        <p:txBody>
          <a:bodyPr>
            <a:normAutofit fontScale="85000" lnSpcReduction="10000"/>
          </a:bodyPr>
          <a:lstStyle/>
          <a:p>
            <a:r>
              <a:rPr lang="en-US" sz="2800" dirty="0" smtClean="0">
                <a:solidFill>
                  <a:srgbClr val="1F497D"/>
                </a:solidFill>
              </a:rPr>
              <a:t>Programmability</a:t>
            </a:r>
          </a:p>
          <a:p>
            <a:pPr lvl="1"/>
            <a:r>
              <a:rPr lang="en-US" sz="2600" dirty="0" smtClean="0">
                <a:solidFill>
                  <a:srgbClr val="1F497D"/>
                </a:solidFill>
              </a:rPr>
              <a:t>New patterns </a:t>
            </a:r>
            <a:r>
              <a:rPr lang="en-US" sz="2600" dirty="0" err="1" smtClean="0">
                <a:solidFill>
                  <a:srgbClr val="1F497D"/>
                </a:solidFill>
              </a:rPr>
              <a:t>ala</a:t>
            </a:r>
            <a:r>
              <a:rPr lang="en-US" sz="2600" dirty="0" smtClean="0">
                <a:solidFill>
                  <a:srgbClr val="1F497D"/>
                </a:solidFill>
              </a:rPr>
              <a:t> Van Der Aalst et al (</a:t>
            </a:r>
            <a:r>
              <a:rPr lang="en-US" sz="2600" dirty="0" err="1" smtClean="0">
                <a:solidFill>
                  <a:srgbClr val="1F497D"/>
                </a:solidFill>
              </a:rPr>
              <a:t>workflowpatterns.org</a:t>
            </a:r>
            <a:r>
              <a:rPr lang="en-US" sz="2600" dirty="0" smtClean="0">
                <a:solidFill>
                  <a:srgbClr val="1F497D"/>
                </a:solidFill>
              </a:rPr>
              <a:t>)</a:t>
            </a:r>
          </a:p>
          <a:p>
            <a:r>
              <a:rPr lang="en-US" sz="2800" dirty="0" smtClean="0">
                <a:solidFill>
                  <a:srgbClr val="1F497D"/>
                </a:solidFill>
              </a:rPr>
              <a:t>Fine grained dataflow – programming in the smaller?</a:t>
            </a:r>
          </a:p>
          <a:p>
            <a:pPr lvl="1"/>
            <a:r>
              <a:rPr lang="en-US" sz="2600" dirty="0" smtClean="0">
                <a:solidFill>
                  <a:srgbClr val="1F497D"/>
                </a:solidFill>
              </a:rPr>
              <a:t>Run leaf tasks on accelerators (CUDA GPUs, Intel Phi)</a:t>
            </a:r>
          </a:p>
          <a:p>
            <a:pPr lvl="1"/>
            <a:r>
              <a:rPr lang="en-US" sz="2600" dirty="0" smtClean="0">
                <a:solidFill>
                  <a:srgbClr val="1F497D"/>
                </a:solidFill>
              </a:rPr>
              <a:t>How low/fast can we drive this model?</a:t>
            </a:r>
          </a:p>
          <a:p>
            <a:r>
              <a:rPr lang="en-US" sz="2800" dirty="0" err="1" smtClean="0">
                <a:solidFill>
                  <a:srgbClr val="1F497D"/>
                </a:solidFill>
              </a:rPr>
              <a:t>PowerFlow</a:t>
            </a:r>
            <a:endParaRPr lang="en-US" sz="2800" dirty="0" smtClean="0">
              <a:solidFill>
                <a:srgbClr val="1F497D"/>
              </a:solidFill>
            </a:endParaRPr>
          </a:p>
          <a:p>
            <a:pPr lvl="1"/>
            <a:r>
              <a:rPr lang="en-US" sz="2600" dirty="0" smtClean="0">
                <a:solidFill>
                  <a:srgbClr val="1F497D"/>
                </a:solidFill>
              </a:rPr>
              <a:t>Applies dataflow semantics to manage and reduce energy usage</a:t>
            </a:r>
          </a:p>
          <a:p>
            <a:r>
              <a:rPr lang="en-US" sz="3000" dirty="0" smtClean="0">
                <a:solidFill>
                  <a:srgbClr val="1F497D"/>
                </a:solidFill>
              </a:rPr>
              <a:t>Extreme-scale reliability</a:t>
            </a:r>
          </a:p>
          <a:p>
            <a:r>
              <a:rPr lang="en-US" sz="2800" dirty="0" smtClean="0">
                <a:solidFill>
                  <a:srgbClr val="1F497D"/>
                </a:solidFill>
              </a:rPr>
              <a:t>Embed Swift semantics in Python, R, Java, shell, make</a:t>
            </a:r>
          </a:p>
          <a:p>
            <a:pPr lvl="1"/>
            <a:r>
              <a:rPr lang="en-US" sz="2600" dirty="0" smtClean="0">
                <a:solidFill>
                  <a:srgbClr val="1F497D"/>
                </a:solidFill>
              </a:rPr>
              <a:t>Can we make Swift “invisible”?  Should we?</a:t>
            </a:r>
          </a:p>
          <a:p>
            <a:r>
              <a:rPr lang="en-US" sz="2800" dirty="0" smtClean="0">
                <a:solidFill>
                  <a:srgbClr val="1F497D"/>
                </a:solidFill>
              </a:rPr>
              <a:t>Swift-Reduce</a:t>
            </a:r>
          </a:p>
          <a:p>
            <a:pPr lvl="1"/>
            <a:r>
              <a:rPr lang="en-US" sz="2600" dirty="0" smtClean="0">
                <a:solidFill>
                  <a:srgbClr val="1F497D"/>
                </a:solidFill>
              </a:rPr>
              <a:t>Learning from map-reduce</a:t>
            </a:r>
          </a:p>
          <a:p>
            <a:pPr lvl="1"/>
            <a:r>
              <a:rPr lang="en-US" sz="2600" dirty="0" smtClean="0">
                <a:solidFill>
                  <a:srgbClr val="1F497D"/>
                </a:solidFill>
              </a:rPr>
              <a:t>Integration with map-reduce</a:t>
            </a:r>
          </a:p>
          <a:p>
            <a:pPr marL="0" indent="0">
              <a:buNone/>
            </a:pPr>
            <a:endParaRPr lang="en-US" sz="2800" dirty="0" smtClean="0">
              <a:solidFill>
                <a:srgbClr val="1F497D"/>
              </a:solidFill>
            </a:endParaRPr>
          </a:p>
        </p:txBody>
      </p:sp>
    </p:spTree>
    <p:extLst>
      <p:ext uri="{BB962C8B-B14F-4D97-AF65-F5344CB8AC3E}">
        <p14:creationId xmlns:p14="http://schemas.microsoft.com/office/powerpoint/2010/main" val="1190008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60" name="Shape 60"/>
          <p:cNvSpPr txBox="1">
            <a:spLocks noGrp="1"/>
          </p:cNvSpPr>
          <p:nvPr>
            <p:ph type="title"/>
          </p:nvPr>
        </p:nvSpPr>
        <p:spPr>
          <a:xfrm>
            <a:off x="143735" y="227092"/>
            <a:ext cx="9143849" cy="605581"/>
          </a:xfrm>
          <a:prstGeom prst="rect">
            <a:avLst/>
          </a:prstGeom>
        </p:spPr>
        <p:txBody>
          <a:bodyPr lIns="91425" tIns="91425" rIns="91425" bIns="91425" anchor="b" anchorCtr="0">
            <a:noAutofit/>
          </a:bodyPr>
          <a:lstStyle/>
          <a:p>
            <a:pPr lvl="0"/>
            <a:r>
              <a:rPr lang="en" sz="3200" dirty="0">
                <a:solidFill>
                  <a:schemeClr val="bg1">
                    <a:lumMod val="50000"/>
                  </a:schemeClr>
                </a:solidFill>
              </a:rPr>
              <a:t>GeMTC</a:t>
            </a:r>
            <a:r>
              <a:rPr lang="en" sz="3200" dirty="0">
                <a:solidFill>
                  <a:srgbClr val="7F7F7F"/>
                </a:solidFill>
              </a:rPr>
              <a:t>:</a:t>
            </a:r>
            <a:r>
              <a:rPr lang="en" sz="3200" dirty="0">
                <a:solidFill>
                  <a:srgbClr val="3A81BA"/>
                </a:solidFill>
              </a:rPr>
              <a:t> </a:t>
            </a:r>
            <a:r>
              <a:rPr lang="en" sz="3200" dirty="0" smtClean="0">
                <a:solidFill>
                  <a:srgbClr val="406F9E"/>
                </a:solidFill>
              </a:rPr>
              <a:t>GPU</a:t>
            </a:r>
            <a:r>
              <a:rPr lang="en-US" sz="3200" dirty="0" smtClean="0">
                <a:solidFill>
                  <a:srgbClr val="406F9E"/>
                </a:solidFill>
              </a:rPr>
              <a:t>-</a:t>
            </a:r>
            <a:r>
              <a:rPr lang="en" sz="3200" dirty="0" smtClean="0">
                <a:solidFill>
                  <a:srgbClr val="406F9E"/>
                </a:solidFill>
              </a:rPr>
              <a:t>enabled </a:t>
            </a:r>
            <a:r>
              <a:rPr lang="en" sz="3200" dirty="0">
                <a:solidFill>
                  <a:srgbClr val="406F9E"/>
                </a:solidFill>
              </a:rPr>
              <a:t>Many-Task Computing</a:t>
            </a:r>
          </a:p>
        </p:txBody>
      </p:sp>
      <p:sp>
        <p:nvSpPr>
          <p:cNvPr id="61" name="Shape 61"/>
          <p:cNvSpPr txBox="1"/>
          <p:nvPr/>
        </p:nvSpPr>
        <p:spPr>
          <a:xfrm>
            <a:off x="152400" y="1447800"/>
            <a:ext cx="4232514" cy="1667067"/>
          </a:xfrm>
          <a:prstGeom prst="rect">
            <a:avLst/>
          </a:prstGeom>
          <a:noFill/>
          <a:ln>
            <a:noFill/>
          </a:ln>
        </p:spPr>
        <p:txBody>
          <a:bodyPr lIns="91425" tIns="91425" rIns="91425" bIns="91425" anchor="t" anchorCtr="0">
            <a:noAutofit/>
          </a:bodyPr>
          <a:lstStyle/>
          <a:p>
            <a:pPr defTabSz="914400">
              <a:spcBef>
                <a:spcPts val="600"/>
              </a:spcBef>
              <a:buClr>
                <a:srgbClr val="000000"/>
              </a:buClr>
              <a:buSzPct val="45833"/>
              <a:buFont typeface="Arial"/>
              <a:buNone/>
            </a:pPr>
            <a:r>
              <a:rPr lang="en" b="1" dirty="0">
                <a:solidFill>
                  <a:srgbClr val="1D405D"/>
                </a:solidFill>
                <a:latin typeface="Calibri" charset="0"/>
                <a:ea typeface="MS PGothic" pitchFamily="34" charset="-128"/>
                <a:cs typeface="MS PGothic" pitchFamily="34" charset="-128"/>
              </a:rPr>
              <a:t>Goals</a:t>
            </a:r>
            <a:r>
              <a:rPr lang="en" dirty="0">
                <a:solidFill>
                  <a:srgbClr val="1D405D"/>
                </a:solidFill>
                <a:latin typeface="Calibri" charset="0"/>
                <a:ea typeface="MS PGothic" pitchFamily="34" charset="-128"/>
                <a:cs typeface="MS PGothic" pitchFamily="34" charset="-128"/>
              </a:rPr>
              <a:t>:</a:t>
            </a:r>
          </a:p>
          <a:p>
            <a:pPr defTabSz="914400">
              <a:spcBef>
                <a:spcPts val="600"/>
              </a:spcBef>
              <a:buClr>
                <a:srgbClr val="000000"/>
              </a:buClr>
              <a:buSzPct val="45833"/>
              <a:buFont typeface="Arial"/>
              <a:buNone/>
            </a:pPr>
            <a:r>
              <a:rPr lang="en" sz="1800" dirty="0" smtClean="0">
                <a:solidFill>
                  <a:srgbClr val="1D405D"/>
                </a:solidFill>
                <a:latin typeface="Calibri" charset="0"/>
                <a:ea typeface="MS PGothic" pitchFamily="34" charset="-128"/>
                <a:cs typeface="MS PGothic" pitchFamily="34" charset="-128"/>
              </a:rPr>
              <a:t>1) MTC support</a:t>
            </a:r>
            <a:r>
              <a:rPr lang="en-US" sz="1800" dirty="0">
                <a:solidFill>
                  <a:srgbClr val="1D405D"/>
                </a:solidFill>
                <a:latin typeface="Calibri" charset="0"/>
                <a:ea typeface="MS PGothic" pitchFamily="34" charset="-128"/>
                <a:cs typeface="MS PGothic" pitchFamily="34" charset="-128"/>
              </a:rPr>
              <a:t> </a:t>
            </a:r>
            <a:r>
              <a:rPr lang="en-US" sz="1800" dirty="0" smtClean="0">
                <a:solidFill>
                  <a:srgbClr val="1D405D"/>
                </a:solidFill>
                <a:latin typeface="Calibri" charset="0"/>
                <a:ea typeface="MS PGothic" pitchFamily="34" charset="-128"/>
                <a:cs typeface="MS PGothic" pitchFamily="34" charset="-128"/>
              </a:rPr>
              <a:t>   </a:t>
            </a:r>
            <a:r>
              <a:rPr lang="en-US" sz="1800" dirty="0">
                <a:solidFill>
                  <a:srgbClr val="1D405D"/>
                </a:solidFill>
                <a:latin typeface="Calibri" charset="0"/>
                <a:ea typeface="MS PGothic" pitchFamily="34" charset="-128"/>
                <a:cs typeface="MS PGothic" pitchFamily="34" charset="-128"/>
              </a:rPr>
              <a:t> </a:t>
            </a:r>
            <a:r>
              <a:rPr lang="en" sz="1800" dirty="0" smtClean="0">
                <a:solidFill>
                  <a:srgbClr val="1D405D"/>
                </a:solidFill>
                <a:latin typeface="Calibri" charset="0"/>
                <a:ea typeface="MS PGothic" pitchFamily="34" charset="-128"/>
                <a:cs typeface="MS PGothic" pitchFamily="34" charset="-128"/>
              </a:rPr>
              <a:t>2</a:t>
            </a:r>
            <a:r>
              <a:rPr lang="en" sz="1800" dirty="0">
                <a:solidFill>
                  <a:srgbClr val="1D405D"/>
                </a:solidFill>
                <a:latin typeface="Calibri" charset="0"/>
                <a:ea typeface="MS PGothic" pitchFamily="34" charset="-128"/>
                <a:cs typeface="MS PGothic" pitchFamily="34" charset="-128"/>
              </a:rPr>
              <a:t>) Programmability</a:t>
            </a:r>
          </a:p>
          <a:p>
            <a:pPr defTabSz="914400">
              <a:spcBef>
                <a:spcPts val="600"/>
              </a:spcBef>
              <a:buClr>
                <a:srgbClr val="000000"/>
              </a:buClr>
              <a:buSzPct val="45833"/>
              <a:buFont typeface="Arial"/>
              <a:buNone/>
            </a:pPr>
            <a:r>
              <a:rPr lang="en" sz="1800" dirty="0">
                <a:solidFill>
                  <a:srgbClr val="1D405D"/>
                </a:solidFill>
                <a:latin typeface="Calibri" charset="0"/>
                <a:ea typeface="MS PGothic" pitchFamily="34" charset="-128"/>
                <a:cs typeface="MS PGothic" pitchFamily="34" charset="-128"/>
              </a:rPr>
              <a:t>3) </a:t>
            </a:r>
            <a:r>
              <a:rPr lang="en" sz="1800" dirty="0" smtClean="0">
                <a:solidFill>
                  <a:srgbClr val="1D405D"/>
                </a:solidFill>
                <a:latin typeface="Calibri" charset="0"/>
                <a:ea typeface="MS PGothic" pitchFamily="34" charset="-128"/>
                <a:cs typeface="MS PGothic" pitchFamily="34" charset="-128"/>
              </a:rPr>
              <a:t>Efficiency</a:t>
            </a:r>
            <a:r>
              <a:rPr lang="en-US" sz="1800" dirty="0">
                <a:solidFill>
                  <a:srgbClr val="1D405D"/>
                </a:solidFill>
                <a:latin typeface="Calibri" charset="0"/>
                <a:ea typeface="MS PGothic" pitchFamily="34" charset="-128"/>
                <a:cs typeface="MS PGothic" pitchFamily="34" charset="-128"/>
              </a:rPr>
              <a:t> </a:t>
            </a:r>
            <a:r>
              <a:rPr lang="en-US" sz="1800" dirty="0" smtClean="0">
                <a:solidFill>
                  <a:srgbClr val="1D405D"/>
                </a:solidFill>
                <a:latin typeface="Calibri" charset="0"/>
                <a:ea typeface="MS PGothic" pitchFamily="34" charset="-128"/>
                <a:cs typeface="MS PGothic" pitchFamily="34" charset="-128"/>
              </a:rPr>
              <a:t>          </a:t>
            </a:r>
            <a:r>
              <a:rPr lang="en" sz="1800" dirty="0" smtClean="0">
                <a:solidFill>
                  <a:srgbClr val="1D405D"/>
                </a:solidFill>
                <a:latin typeface="Calibri" charset="0"/>
                <a:ea typeface="MS PGothic" pitchFamily="34" charset="-128"/>
                <a:cs typeface="MS PGothic" pitchFamily="34" charset="-128"/>
              </a:rPr>
              <a:t>4</a:t>
            </a:r>
            <a:r>
              <a:rPr lang="en" sz="1800" dirty="0">
                <a:solidFill>
                  <a:srgbClr val="1D405D"/>
                </a:solidFill>
                <a:latin typeface="Calibri" charset="0"/>
                <a:ea typeface="MS PGothic" pitchFamily="34" charset="-128"/>
                <a:cs typeface="MS PGothic" pitchFamily="34" charset="-128"/>
              </a:rPr>
              <a:t>) M</a:t>
            </a:r>
            <a:r>
              <a:rPr lang="en-US" sz="1800" dirty="0">
                <a:solidFill>
                  <a:srgbClr val="1D405D"/>
                </a:solidFill>
                <a:latin typeface="Calibri" charset="0"/>
                <a:ea typeface="MS PGothic" pitchFamily="34" charset="-128"/>
                <a:cs typeface="MS PGothic" pitchFamily="34" charset="-128"/>
              </a:rPr>
              <a:t>P</a:t>
            </a:r>
            <a:r>
              <a:rPr lang="en" sz="1800" dirty="0">
                <a:solidFill>
                  <a:srgbClr val="1D405D"/>
                </a:solidFill>
                <a:latin typeface="Calibri" charset="0"/>
                <a:ea typeface="MS PGothic" pitchFamily="34" charset="-128"/>
                <a:cs typeface="MS PGothic" pitchFamily="34" charset="-128"/>
              </a:rPr>
              <a:t>MD on SIMD</a:t>
            </a:r>
          </a:p>
          <a:p>
            <a:pPr defTabSz="914400">
              <a:spcBef>
                <a:spcPts val="600"/>
              </a:spcBef>
              <a:buClr>
                <a:srgbClr val="404040"/>
              </a:buClr>
              <a:buSzPct val="45833"/>
            </a:pPr>
            <a:r>
              <a:rPr lang="en" sz="1800" dirty="0">
                <a:solidFill>
                  <a:srgbClr val="1D405D"/>
                </a:solidFill>
                <a:latin typeface="Calibri" charset="0"/>
                <a:ea typeface="MS PGothic" pitchFamily="34" charset="-128"/>
                <a:cs typeface="MS PGothic" pitchFamily="34" charset="-128"/>
              </a:rPr>
              <a:t>5) Increase </a:t>
            </a:r>
            <a:r>
              <a:rPr lang="en" sz="1800" dirty="0" smtClean="0">
                <a:solidFill>
                  <a:srgbClr val="1D405D"/>
                </a:solidFill>
                <a:latin typeface="Calibri" charset="0"/>
                <a:ea typeface="MS PGothic" pitchFamily="34" charset="-128"/>
                <a:cs typeface="MS PGothic" pitchFamily="34" charset="-128"/>
              </a:rPr>
              <a:t>concurrency</a:t>
            </a:r>
            <a:r>
              <a:rPr lang="en-US" sz="1800" dirty="0" smtClean="0">
                <a:solidFill>
                  <a:srgbClr val="1D405D"/>
                </a:solidFill>
                <a:latin typeface="Calibri" charset="0"/>
                <a:ea typeface="MS PGothic" pitchFamily="34" charset="-128"/>
                <a:cs typeface="MS PGothic" pitchFamily="34" charset="-128"/>
              </a:rPr>
              <a:t> to warp level</a:t>
            </a:r>
            <a:endParaRPr lang="en" sz="1800" dirty="0">
              <a:solidFill>
                <a:srgbClr val="1D405D"/>
              </a:solidFill>
              <a:latin typeface="Calibri" charset="0"/>
              <a:ea typeface="MS PGothic" pitchFamily="34" charset="-128"/>
              <a:cs typeface="MS PGothic" pitchFamily="34" charset="-128"/>
            </a:endParaRPr>
          </a:p>
          <a:p>
            <a:pPr defTabSz="914400">
              <a:spcBef>
                <a:spcPts val="600"/>
              </a:spcBef>
              <a:buClr>
                <a:srgbClr val="000000"/>
              </a:buClr>
              <a:buSzPct val="45833"/>
              <a:buFont typeface="Arial"/>
              <a:buNone/>
            </a:pPr>
            <a:r>
              <a:rPr lang="en" sz="2000" dirty="0" smtClean="0">
                <a:solidFill>
                  <a:srgbClr val="1D405D"/>
                </a:solidFill>
                <a:latin typeface="Calibri" charset="0"/>
                <a:ea typeface="MS PGothic" pitchFamily="34" charset="-128"/>
                <a:cs typeface="MS PGothic" pitchFamily="34" charset="-128"/>
              </a:rPr>
              <a:t> </a:t>
            </a:r>
            <a:endParaRPr lang="en" sz="2000" dirty="0">
              <a:solidFill>
                <a:srgbClr val="1D405D"/>
              </a:solidFill>
              <a:latin typeface="Calibri" charset="0"/>
              <a:ea typeface="MS PGothic" pitchFamily="34" charset="-128"/>
              <a:cs typeface="MS PGothic" pitchFamily="34" charset="-128"/>
            </a:endParaRPr>
          </a:p>
          <a:p>
            <a:pPr defTabSz="914400">
              <a:spcBef>
                <a:spcPts val="600"/>
              </a:spcBef>
              <a:buClr>
                <a:srgbClr val="000000"/>
              </a:buClr>
              <a:buFont typeface="Arial"/>
              <a:buNone/>
            </a:pPr>
            <a:endParaRPr dirty="0">
              <a:solidFill>
                <a:srgbClr val="1D405D"/>
              </a:solidFill>
              <a:latin typeface="Calibri" charset="0"/>
              <a:ea typeface="MS PGothic" pitchFamily="34" charset="-128"/>
              <a:cs typeface="MS PGothic" pitchFamily="34" charset="-128"/>
            </a:endParaRPr>
          </a:p>
        </p:txBody>
      </p:sp>
      <p:sp>
        <p:nvSpPr>
          <p:cNvPr id="62" name="Shape 62"/>
          <p:cNvSpPr txBox="1"/>
          <p:nvPr/>
        </p:nvSpPr>
        <p:spPr>
          <a:xfrm>
            <a:off x="4495800" y="1447800"/>
            <a:ext cx="4227207" cy="1563308"/>
          </a:xfrm>
          <a:prstGeom prst="rect">
            <a:avLst/>
          </a:prstGeom>
          <a:noFill/>
          <a:ln>
            <a:noFill/>
          </a:ln>
        </p:spPr>
        <p:txBody>
          <a:bodyPr lIns="91425" tIns="91425" rIns="91425" bIns="91425" anchor="t" anchorCtr="0">
            <a:noAutofit/>
          </a:bodyPr>
          <a:lstStyle/>
          <a:p>
            <a:pPr defTabSz="914400">
              <a:spcBef>
                <a:spcPts val="600"/>
              </a:spcBef>
              <a:buClr>
                <a:srgbClr val="000000"/>
              </a:buClr>
              <a:buSzPct val="45833"/>
              <a:buFont typeface="Arial"/>
              <a:buNone/>
            </a:pPr>
            <a:r>
              <a:rPr lang="en" b="1" dirty="0">
                <a:solidFill>
                  <a:srgbClr val="1D405D"/>
                </a:solidFill>
                <a:latin typeface="Calibri" charset="0"/>
                <a:ea typeface="MS PGothic" pitchFamily="34" charset="-128"/>
                <a:cs typeface="MS PGothic" pitchFamily="34" charset="-128"/>
              </a:rPr>
              <a:t>Approach</a:t>
            </a:r>
            <a:r>
              <a:rPr lang="en" dirty="0">
                <a:solidFill>
                  <a:srgbClr val="1D405D"/>
                </a:solidFill>
                <a:latin typeface="Calibri" charset="0"/>
                <a:ea typeface="MS PGothic" pitchFamily="34" charset="-128"/>
                <a:cs typeface="MS PGothic" pitchFamily="34" charset="-128"/>
              </a:rPr>
              <a:t>: </a:t>
            </a:r>
          </a:p>
          <a:p>
            <a:pPr defTabSz="914400">
              <a:spcBef>
                <a:spcPts val="600"/>
              </a:spcBef>
              <a:buClr>
                <a:srgbClr val="000000"/>
              </a:buClr>
              <a:buSzPct val="45833"/>
              <a:buFont typeface="Arial"/>
              <a:buNone/>
            </a:pPr>
            <a:r>
              <a:rPr lang="en" sz="1800" dirty="0" smtClean="0">
                <a:solidFill>
                  <a:srgbClr val="1D405D"/>
                </a:solidFill>
                <a:latin typeface="Calibri" charset="0"/>
                <a:ea typeface="MS PGothic" pitchFamily="34" charset="-128"/>
                <a:cs typeface="MS PGothic" pitchFamily="34" charset="-128"/>
              </a:rPr>
              <a:t>Design</a:t>
            </a:r>
            <a:r>
              <a:rPr lang="en-US" sz="1800" dirty="0" smtClean="0">
                <a:solidFill>
                  <a:srgbClr val="1D405D"/>
                </a:solidFill>
                <a:latin typeface="Calibri" charset="0"/>
                <a:ea typeface="MS PGothic" pitchFamily="34" charset="-128"/>
                <a:cs typeface="MS PGothic" pitchFamily="34" charset="-128"/>
              </a:rPr>
              <a:t> &amp; </a:t>
            </a:r>
            <a:r>
              <a:rPr lang="en" sz="1800" dirty="0" smtClean="0">
                <a:solidFill>
                  <a:srgbClr val="1D405D"/>
                </a:solidFill>
                <a:latin typeface="Calibri" charset="0"/>
                <a:ea typeface="MS PGothic" pitchFamily="34" charset="-128"/>
                <a:cs typeface="MS PGothic" pitchFamily="34" charset="-128"/>
              </a:rPr>
              <a:t>implement </a:t>
            </a:r>
            <a:r>
              <a:rPr lang="en-US" sz="1800" dirty="0" err="1" smtClean="0">
                <a:solidFill>
                  <a:srgbClr val="1D405D"/>
                </a:solidFill>
                <a:latin typeface="Calibri" charset="0"/>
                <a:ea typeface="MS PGothic" pitchFamily="34" charset="-128"/>
                <a:cs typeface="MS PGothic" pitchFamily="34" charset="-128"/>
              </a:rPr>
              <a:t>GeMTC</a:t>
            </a:r>
            <a:r>
              <a:rPr lang="en-US" sz="1800" dirty="0" smtClean="0">
                <a:solidFill>
                  <a:srgbClr val="1D405D"/>
                </a:solidFill>
                <a:latin typeface="Calibri" charset="0"/>
                <a:ea typeface="MS PGothic" pitchFamily="34" charset="-128"/>
                <a:cs typeface="MS PGothic" pitchFamily="34" charset="-128"/>
              </a:rPr>
              <a:t> </a:t>
            </a:r>
            <a:r>
              <a:rPr lang="en" sz="1800" dirty="0" smtClean="0">
                <a:solidFill>
                  <a:srgbClr val="1D405D"/>
                </a:solidFill>
                <a:latin typeface="Calibri" charset="0"/>
                <a:ea typeface="MS PGothic" pitchFamily="34" charset="-128"/>
                <a:cs typeface="MS PGothic" pitchFamily="34" charset="-128"/>
              </a:rPr>
              <a:t>middleware</a:t>
            </a:r>
            <a:r>
              <a:rPr lang="en" sz="1800" dirty="0">
                <a:solidFill>
                  <a:srgbClr val="1D405D"/>
                </a:solidFill>
                <a:latin typeface="Calibri" charset="0"/>
                <a:ea typeface="MS PGothic" pitchFamily="34" charset="-128"/>
                <a:cs typeface="MS PGothic" pitchFamily="34" charset="-128"/>
              </a:rPr>
              <a:t>:</a:t>
            </a:r>
          </a:p>
          <a:p>
            <a:pPr defTabSz="914400">
              <a:spcBef>
                <a:spcPts val="600"/>
              </a:spcBef>
              <a:buClr>
                <a:srgbClr val="000000"/>
              </a:buClr>
              <a:buSzPct val="45833"/>
              <a:buFont typeface="Arial"/>
              <a:buNone/>
            </a:pPr>
            <a:r>
              <a:rPr lang="en" sz="1800" dirty="0" smtClean="0">
                <a:solidFill>
                  <a:srgbClr val="1D405D"/>
                </a:solidFill>
                <a:latin typeface="Calibri" charset="0"/>
                <a:ea typeface="MS PGothic" pitchFamily="34" charset="-128"/>
                <a:cs typeface="MS PGothic" pitchFamily="34" charset="-128"/>
              </a:rPr>
              <a:t>1) Manages </a:t>
            </a:r>
            <a:r>
              <a:rPr lang="en" sz="1800" dirty="0">
                <a:solidFill>
                  <a:srgbClr val="1D405D"/>
                </a:solidFill>
                <a:latin typeface="Calibri" charset="0"/>
                <a:ea typeface="MS PGothic" pitchFamily="34" charset="-128"/>
                <a:cs typeface="MS PGothic" pitchFamily="34" charset="-128"/>
              </a:rPr>
              <a:t>GPU </a:t>
            </a:r>
            <a:r>
              <a:rPr lang="en-US" sz="1800" dirty="0">
                <a:solidFill>
                  <a:srgbClr val="1D405D"/>
                </a:solidFill>
                <a:latin typeface="Calibri" charset="0"/>
                <a:ea typeface="MS PGothic" pitchFamily="34" charset="-128"/>
                <a:cs typeface="MS PGothic" pitchFamily="34" charset="-128"/>
              </a:rPr>
              <a:t> </a:t>
            </a:r>
            <a:r>
              <a:rPr lang="en-US" sz="1800" dirty="0" smtClean="0">
                <a:solidFill>
                  <a:srgbClr val="1D405D"/>
                </a:solidFill>
                <a:latin typeface="Calibri" charset="0"/>
                <a:ea typeface="MS PGothic" pitchFamily="34" charset="-128"/>
                <a:cs typeface="MS PGothic" pitchFamily="34" charset="-128"/>
              </a:rPr>
              <a:t> </a:t>
            </a:r>
            <a:r>
              <a:rPr lang="en" sz="1800" dirty="0" smtClean="0">
                <a:solidFill>
                  <a:srgbClr val="1D405D"/>
                </a:solidFill>
                <a:latin typeface="Calibri" charset="0"/>
                <a:ea typeface="MS PGothic" pitchFamily="34" charset="-128"/>
                <a:cs typeface="MS PGothic" pitchFamily="34" charset="-128"/>
              </a:rPr>
              <a:t>2</a:t>
            </a:r>
            <a:r>
              <a:rPr lang="en" sz="1800" dirty="0">
                <a:solidFill>
                  <a:srgbClr val="1D405D"/>
                </a:solidFill>
                <a:latin typeface="Calibri" charset="0"/>
                <a:ea typeface="MS PGothic" pitchFamily="34" charset="-128"/>
                <a:cs typeface="MS PGothic" pitchFamily="34" charset="-128"/>
              </a:rPr>
              <a:t>) Spread host/device</a:t>
            </a:r>
          </a:p>
          <a:p>
            <a:pPr defTabSz="914400">
              <a:spcBef>
                <a:spcPts val="600"/>
              </a:spcBef>
              <a:buClr>
                <a:srgbClr val="000000"/>
              </a:buClr>
              <a:buSzPct val="45833"/>
              <a:buFont typeface="Arial"/>
              <a:buNone/>
            </a:pPr>
            <a:r>
              <a:rPr lang="en" sz="1800" dirty="0">
                <a:solidFill>
                  <a:srgbClr val="1D405D"/>
                </a:solidFill>
                <a:latin typeface="Calibri" charset="0"/>
                <a:ea typeface="MS PGothic" pitchFamily="34" charset="-128"/>
                <a:cs typeface="MS PGothic" pitchFamily="34" charset="-128"/>
              </a:rPr>
              <a:t>3) Workflow system </a:t>
            </a:r>
            <a:r>
              <a:rPr lang="en-US" sz="1800" dirty="0" err="1">
                <a:solidFill>
                  <a:srgbClr val="1D405D"/>
                </a:solidFill>
                <a:latin typeface="Calibri" charset="0"/>
                <a:ea typeface="MS PGothic" pitchFamily="34" charset="-128"/>
                <a:cs typeface="MS PGothic" pitchFamily="34" charset="-128"/>
              </a:rPr>
              <a:t>i</a:t>
            </a:r>
            <a:r>
              <a:rPr lang="en" sz="1800" dirty="0" smtClean="0">
                <a:solidFill>
                  <a:srgbClr val="1D405D"/>
                </a:solidFill>
                <a:latin typeface="Calibri" charset="0"/>
                <a:ea typeface="MS PGothic" pitchFamily="34" charset="-128"/>
                <a:cs typeface="MS PGothic" pitchFamily="34" charset="-128"/>
              </a:rPr>
              <a:t>ntegration (Swift/T</a:t>
            </a:r>
            <a:r>
              <a:rPr lang="en" sz="1800" dirty="0">
                <a:solidFill>
                  <a:srgbClr val="1D405D"/>
                </a:solidFill>
                <a:latin typeface="Calibri" charset="0"/>
                <a:ea typeface="MS PGothic" pitchFamily="34" charset="-128"/>
                <a:cs typeface="MS PGothic" pitchFamily="34" charset="-128"/>
              </a:rPr>
              <a:t>)</a:t>
            </a:r>
          </a:p>
        </p:txBody>
      </p:sp>
      <p:sp>
        <p:nvSpPr>
          <p:cNvPr id="63" name="Shape 63"/>
          <p:cNvSpPr txBox="1"/>
          <p:nvPr/>
        </p:nvSpPr>
        <p:spPr>
          <a:xfrm>
            <a:off x="260250" y="715600"/>
            <a:ext cx="8623500" cy="764100"/>
          </a:xfrm>
          <a:prstGeom prst="rect">
            <a:avLst/>
          </a:prstGeom>
          <a:noFill/>
        </p:spPr>
        <p:txBody>
          <a:bodyPr lIns="91425" tIns="91425" rIns="91425" bIns="91425" anchor="t" anchorCtr="0">
            <a:noAutofit/>
          </a:bodyPr>
          <a:lstStyle/>
          <a:p>
            <a:pPr defTabSz="914400">
              <a:spcBef>
                <a:spcPts val="0"/>
              </a:spcBef>
            </a:pPr>
            <a:endParaRPr lang="en" sz="3200" dirty="0">
              <a:solidFill>
                <a:srgbClr val="404040"/>
              </a:solidFill>
              <a:latin typeface="Calibri" charset="0"/>
              <a:ea typeface="MS PGothic" pitchFamily="34" charset="-128"/>
              <a:cs typeface="MS PGothic" pitchFamily="34" charset="-128"/>
            </a:endParaRPr>
          </a:p>
        </p:txBody>
      </p:sp>
      <p:sp>
        <p:nvSpPr>
          <p:cNvPr id="64" name="Shape 64"/>
          <p:cNvSpPr txBox="1"/>
          <p:nvPr/>
        </p:nvSpPr>
        <p:spPr>
          <a:xfrm>
            <a:off x="309036" y="832674"/>
            <a:ext cx="8798099" cy="764100"/>
          </a:xfrm>
          <a:prstGeom prst="rect">
            <a:avLst/>
          </a:prstGeom>
          <a:noFill/>
          <a:ln>
            <a:noFill/>
          </a:ln>
        </p:spPr>
        <p:txBody>
          <a:bodyPr lIns="91425" tIns="91425" rIns="91425" bIns="91425" anchor="t" anchorCtr="0">
            <a:noAutofit/>
          </a:bodyPr>
          <a:lstStyle/>
          <a:p>
            <a:pPr defTabSz="914400">
              <a:spcBef>
                <a:spcPts val="600"/>
              </a:spcBef>
              <a:buClr>
                <a:srgbClr val="000000"/>
              </a:buClr>
              <a:buSzPct val="36666"/>
              <a:buFont typeface="Arial"/>
              <a:buNone/>
            </a:pPr>
            <a:r>
              <a:rPr lang="en" sz="3000" b="1" dirty="0">
                <a:solidFill>
                  <a:srgbClr val="A6C4DE">
                    <a:lumMod val="50000"/>
                  </a:srgbClr>
                </a:solidFill>
                <a:latin typeface="Calibri" charset="0"/>
                <a:ea typeface="MS PGothic" pitchFamily="34" charset="-128"/>
                <a:cs typeface="MS PGothic" pitchFamily="34" charset="-128"/>
              </a:rPr>
              <a:t>Motivation</a:t>
            </a:r>
            <a:r>
              <a:rPr lang="en" sz="3000" dirty="0">
                <a:solidFill>
                  <a:srgbClr val="A6C4DE">
                    <a:lumMod val="50000"/>
                  </a:srgbClr>
                </a:solidFill>
                <a:latin typeface="Calibri" charset="0"/>
                <a:ea typeface="MS PGothic" pitchFamily="34" charset="-128"/>
                <a:cs typeface="MS PGothic" pitchFamily="34" charset="-128"/>
              </a:rPr>
              <a:t>: </a:t>
            </a:r>
            <a:r>
              <a:rPr lang="en-US" sz="3000" dirty="0">
                <a:solidFill>
                  <a:srgbClr val="A6C4DE">
                    <a:lumMod val="50000"/>
                  </a:srgbClr>
                </a:solidFill>
                <a:latin typeface="Calibri" charset="0"/>
                <a:ea typeface="MS PGothic" pitchFamily="34" charset="-128"/>
                <a:cs typeface="MS PGothic" pitchFamily="34" charset="-128"/>
              </a:rPr>
              <a:t>S</a:t>
            </a:r>
            <a:r>
              <a:rPr lang="en" sz="3000" dirty="0" smtClean="0">
                <a:solidFill>
                  <a:srgbClr val="A6C4DE">
                    <a:lumMod val="50000"/>
                  </a:srgbClr>
                </a:solidFill>
                <a:latin typeface="Calibri" charset="0"/>
                <a:ea typeface="MS PGothic" pitchFamily="34" charset="-128"/>
                <a:cs typeface="MS PGothic" pitchFamily="34" charset="-128"/>
              </a:rPr>
              <a:t>upport </a:t>
            </a:r>
            <a:r>
              <a:rPr lang="en" sz="3000" dirty="0">
                <a:solidFill>
                  <a:srgbClr val="A6C4DE">
                    <a:lumMod val="50000"/>
                  </a:srgbClr>
                </a:solidFill>
                <a:latin typeface="Calibri" charset="0"/>
                <a:ea typeface="MS PGothic" pitchFamily="34" charset="-128"/>
                <a:cs typeface="MS PGothic" pitchFamily="34" charset="-128"/>
              </a:rPr>
              <a:t>for MTC on </a:t>
            </a:r>
            <a:r>
              <a:rPr lang="en-US" sz="3000" dirty="0" smtClean="0">
                <a:solidFill>
                  <a:srgbClr val="A6C4DE">
                    <a:lumMod val="50000"/>
                  </a:srgbClr>
                </a:solidFill>
                <a:latin typeface="Calibri" charset="0"/>
                <a:ea typeface="MS PGothic" pitchFamily="34" charset="-128"/>
                <a:cs typeface="MS PGothic" pitchFamily="34" charset="-128"/>
              </a:rPr>
              <a:t>all a</a:t>
            </a:r>
            <a:r>
              <a:rPr lang="en" sz="3000" dirty="0" smtClean="0">
                <a:solidFill>
                  <a:srgbClr val="A6C4DE">
                    <a:lumMod val="50000"/>
                  </a:srgbClr>
                </a:solidFill>
                <a:latin typeface="Calibri" charset="0"/>
                <a:ea typeface="MS PGothic" pitchFamily="34" charset="-128"/>
                <a:cs typeface="MS PGothic" pitchFamily="34" charset="-128"/>
              </a:rPr>
              <a:t>ccelerators</a:t>
            </a:r>
            <a:r>
              <a:rPr lang="en" sz="3000" dirty="0">
                <a:solidFill>
                  <a:srgbClr val="A6C4DE">
                    <a:lumMod val="50000"/>
                  </a:srgbClr>
                </a:solidFill>
                <a:latin typeface="Calibri" charset="0"/>
                <a:ea typeface="MS PGothic" pitchFamily="34" charset="-128"/>
                <a:cs typeface="MS PGothic" pitchFamily="34" charset="-128"/>
              </a:rPr>
              <a:t>!</a:t>
            </a:r>
          </a:p>
        </p:txBody>
      </p:sp>
      <p:pic>
        <p:nvPicPr>
          <p:cNvPr id="8" name="Shape 110"/>
          <p:cNvPicPr preferRelativeResize="0"/>
          <p:nvPr/>
        </p:nvPicPr>
        <p:blipFill>
          <a:blip r:embed="rId3"/>
          <a:stretch>
            <a:fillRect/>
          </a:stretch>
        </p:blipFill>
        <p:spPr>
          <a:xfrm>
            <a:off x="831757" y="3137528"/>
            <a:ext cx="7245443" cy="3325844"/>
          </a:xfrm>
          <a:prstGeom prst="rect">
            <a:avLst/>
          </a:prstGeom>
          <a:noFill/>
          <a:ln>
            <a:noFill/>
          </a:ln>
        </p:spPr>
      </p:pic>
      <p:sp>
        <p:nvSpPr>
          <p:cNvPr id="2" name="Rectangle 1"/>
          <p:cNvSpPr/>
          <p:nvPr/>
        </p:nvSpPr>
        <p:spPr>
          <a:xfrm>
            <a:off x="494066" y="6472535"/>
            <a:ext cx="8649934" cy="461665"/>
          </a:xfrm>
          <a:prstGeom prst="rect">
            <a:avLst/>
          </a:prstGeom>
        </p:spPr>
        <p:txBody>
          <a:bodyPr wrap="square">
            <a:spAutoFit/>
          </a:bodyPr>
          <a:lstStyle/>
          <a:p>
            <a:r>
              <a:rPr lang="en-US" sz="1200" dirty="0"/>
              <a:t>S. J. </a:t>
            </a:r>
            <a:r>
              <a:rPr lang="en-US" sz="1200" dirty="0" err="1"/>
              <a:t>Krieder</a:t>
            </a:r>
            <a:r>
              <a:rPr lang="en-US" sz="1200" dirty="0"/>
              <a:t>, J. M. Wozniak, T. Armstrong, M. Wilde, D. S. Katz, B. Grimmer, I. T. Foster, I. </a:t>
            </a:r>
            <a:r>
              <a:rPr lang="en-US" sz="1200" dirty="0" err="1"/>
              <a:t>Raicu</a:t>
            </a:r>
            <a:r>
              <a:rPr lang="en-US" sz="1200" dirty="0"/>
              <a:t>, "Design and Evaluation of the </a:t>
            </a:r>
            <a:r>
              <a:rPr lang="en-US" sz="1200" dirty="0" err="1"/>
              <a:t>GeMTC</a:t>
            </a:r>
            <a:r>
              <a:rPr lang="en-US" sz="1200" dirty="0"/>
              <a:t> Framework for GPU-enabled Many-Task Computing</a:t>
            </a:r>
            <a:r>
              <a:rPr lang="en-US" sz="1200" dirty="0" smtClean="0"/>
              <a:t>,” HPDC</a:t>
            </a:r>
            <a:r>
              <a:rPr lang="en-US" sz="1200" dirty="0"/>
              <a:t>'</a:t>
            </a:r>
            <a:r>
              <a:rPr lang="en-US" sz="1200" dirty="0" smtClean="0"/>
              <a:t>14</a:t>
            </a:r>
            <a:endParaRPr lang="en-US" sz="1200" dirty="0"/>
          </a:p>
        </p:txBody>
      </p:sp>
    </p:spTree>
    <p:extLst>
      <p:ext uri="{BB962C8B-B14F-4D97-AF65-F5344CB8AC3E}">
        <p14:creationId xmlns:p14="http://schemas.microsoft.com/office/powerpoint/2010/main" val="18725010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850" name="Rectangle 2"/>
          <p:cNvSpPr>
            <a:spLocks noGrp="1" noChangeArrowheads="1"/>
          </p:cNvSpPr>
          <p:nvPr>
            <p:ph type="title"/>
          </p:nvPr>
        </p:nvSpPr>
        <p:spPr>
          <a:xfrm>
            <a:off x="457200" y="381000"/>
            <a:ext cx="8229600" cy="1036638"/>
          </a:xfrm>
        </p:spPr>
        <p:txBody>
          <a:bodyPr>
            <a:normAutofit/>
          </a:bodyPr>
          <a:lstStyle/>
          <a:p>
            <a:r>
              <a:rPr lang="en-US" dirty="0" smtClean="0">
                <a:solidFill>
                  <a:srgbClr val="406F9E"/>
                </a:solidFill>
              </a:rPr>
              <a:t>Further research directions</a:t>
            </a:r>
            <a:endParaRPr lang="en-US" dirty="0">
              <a:solidFill>
                <a:srgbClr val="406F9E"/>
              </a:solidFill>
            </a:endParaRPr>
          </a:p>
        </p:txBody>
      </p:sp>
      <p:sp>
        <p:nvSpPr>
          <p:cNvPr id="1614851" name="Rectangle 3"/>
          <p:cNvSpPr>
            <a:spLocks noGrp="1" noChangeArrowheads="1"/>
          </p:cNvSpPr>
          <p:nvPr>
            <p:ph idx="1"/>
          </p:nvPr>
        </p:nvSpPr>
        <p:spPr>
          <a:xfrm>
            <a:off x="457200" y="1066800"/>
            <a:ext cx="8229600" cy="5105400"/>
          </a:xfrm>
        </p:spPr>
        <p:txBody>
          <a:bodyPr>
            <a:normAutofit/>
          </a:bodyPr>
          <a:lstStyle/>
          <a:p>
            <a:r>
              <a:rPr lang="en-US" sz="2800" dirty="0" smtClean="0">
                <a:solidFill>
                  <a:srgbClr val="1F497D"/>
                </a:solidFill>
              </a:rPr>
              <a:t>Deeply in-situ processing</a:t>
            </a:r>
            <a:r>
              <a:rPr lang="en-US" sz="2600" dirty="0" smtClean="0">
                <a:solidFill>
                  <a:srgbClr val="1F497D"/>
                </a:solidFill>
              </a:rPr>
              <a:t> for extreme-scale analytics</a:t>
            </a:r>
          </a:p>
          <a:p>
            <a:r>
              <a:rPr lang="en-US" sz="2600" dirty="0" smtClean="0">
                <a:solidFill>
                  <a:srgbClr val="1F497D"/>
                </a:solidFill>
              </a:rPr>
              <a:t>Shell-like </a:t>
            </a:r>
            <a:r>
              <a:rPr lang="en-US" sz="2600" dirty="0">
                <a:solidFill>
                  <a:srgbClr val="1F497D"/>
                </a:solidFill>
              </a:rPr>
              <a:t>Read</a:t>
            </a:r>
            <a:r>
              <a:rPr lang="en-US" sz="2600" dirty="0" smtClean="0">
                <a:solidFill>
                  <a:srgbClr val="1F497D"/>
                </a:solidFill>
              </a:rPr>
              <a:t>-Evaluate-Print Loop </a:t>
            </a:r>
            <a:r>
              <a:rPr lang="en-US" sz="2600" dirty="0" err="1">
                <a:solidFill>
                  <a:srgbClr val="1F497D"/>
                </a:solidFill>
              </a:rPr>
              <a:t>ala</a:t>
            </a:r>
            <a:r>
              <a:rPr lang="en-US" sz="2600" dirty="0">
                <a:solidFill>
                  <a:srgbClr val="1F497D"/>
                </a:solidFill>
              </a:rPr>
              <a:t> </a:t>
            </a:r>
            <a:r>
              <a:rPr lang="en-US" sz="2600" dirty="0" err="1" smtClean="0">
                <a:solidFill>
                  <a:srgbClr val="1F497D"/>
                </a:solidFill>
              </a:rPr>
              <a:t>iPython</a:t>
            </a:r>
            <a:endParaRPr lang="en-US" sz="2600" dirty="0" smtClean="0">
              <a:solidFill>
                <a:srgbClr val="1F497D"/>
              </a:solidFill>
            </a:endParaRPr>
          </a:p>
          <a:p>
            <a:r>
              <a:rPr lang="en-US" sz="2600" dirty="0" smtClean="0">
                <a:solidFill>
                  <a:srgbClr val="1F497D"/>
                </a:solidFill>
              </a:rPr>
              <a:t>Debugging of extreme-scale workflows</a:t>
            </a:r>
          </a:p>
          <a:p>
            <a:endParaRPr lang="en-US" sz="2600" dirty="0" smtClean="0">
              <a:solidFill>
                <a:srgbClr val="1F497D"/>
              </a:solidFill>
            </a:endParaRPr>
          </a:p>
        </p:txBody>
      </p:sp>
      <p:pic>
        <p:nvPicPr>
          <p:cNvPr id="2" name="Picture 1" descr="Screen Shot 2014-06-15 at 9.08.50 PM.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17685" y="3375990"/>
            <a:ext cx="2590800" cy="1554480"/>
          </a:xfrm>
          <a:prstGeom prst="rect">
            <a:avLst/>
          </a:prstGeom>
        </p:spPr>
      </p:pic>
      <p:pic>
        <p:nvPicPr>
          <p:cNvPr id="3" name="Picture 2" descr="Screen Shot 2014-06-15 at 9.08.20 P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1285" y="3947490"/>
            <a:ext cx="1069637" cy="1485900"/>
          </a:xfrm>
          <a:prstGeom prst="rect">
            <a:avLst/>
          </a:prstGeom>
        </p:spPr>
      </p:pic>
      <p:pic>
        <p:nvPicPr>
          <p:cNvPr id="6" name="Picture 5" descr="set5_JJA_SST_HADISST_obsc.pn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2079085" y="3452190"/>
            <a:ext cx="4114800" cy="1622598"/>
          </a:xfrm>
          <a:prstGeom prst="rect">
            <a:avLst/>
          </a:prstGeom>
          <a:ln>
            <a:solidFill>
              <a:schemeClr val="tx2">
                <a:lumMod val="40000"/>
                <a:lumOff val="60000"/>
              </a:schemeClr>
            </a:solidFill>
          </a:ln>
        </p:spPr>
      </p:pic>
      <p:sp>
        <p:nvSpPr>
          <p:cNvPr id="8" name="Rounded Rectangle 7"/>
          <p:cNvSpPr/>
          <p:nvPr/>
        </p:nvSpPr>
        <p:spPr bwMode="auto">
          <a:xfrm>
            <a:off x="707485" y="3452190"/>
            <a:ext cx="990600" cy="457200"/>
          </a:xfrm>
          <a:prstGeom prst="roundRect">
            <a:avLst/>
          </a:prstGeom>
          <a:solidFill>
            <a:schemeClr val="bg1">
              <a:alpha val="73000"/>
            </a:schemeClr>
          </a:solidFill>
          <a:ln w="28575" cap="flat" cmpd="sng" algn="ctr">
            <a:solidFill>
              <a:srgbClr val="FF6600"/>
            </a:solidFill>
            <a:prstDash val="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alibri" charset="0"/>
              <a:ea typeface="MS PGothic" pitchFamily="34" charset="-128"/>
              <a:cs typeface="MS PGothic" pitchFamily="34" charset="-128"/>
            </a:endParaRPr>
          </a:p>
        </p:txBody>
      </p:sp>
      <p:sp>
        <p:nvSpPr>
          <p:cNvPr id="11" name="Rounded Rectangle 10"/>
          <p:cNvSpPr/>
          <p:nvPr/>
        </p:nvSpPr>
        <p:spPr bwMode="auto">
          <a:xfrm>
            <a:off x="2460085" y="3909390"/>
            <a:ext cx="990600" cy="457200"/>
          </a:xfrm>
          <a:prstGeom prst="roundRect">
            <a:avLst/>
          </a:prstGeom>
          <a:solidFill>
            <a:schemeClr val="bg1">
              <a:alpha val="73000"/>
            </a:schemeClr>
          </a:solidFill>
          <a:ln w="28575"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alibri" charset="0"/>
              <a:ea typeface="MS PGothic" pitchFamily="34" charset="-128"/>
              <a:cs typeface="MS PGothic" pitchFamily="34" charset="-128"/>
            </a:endParaRPr>
          </a:p>
        </p:txBody>
      </p:sp>
      <p:sp>
        <p:nvSpPr>
          <p:cNvPr id="12" name="Rounded Rectangle 11"/>
          <p:cNvSpPr/>
          <p:nvPr/>
        </p:nvSpPr>
        <p:spPr bwMode="auto">
          <a:xfrm>
            <a:off x="6117685" y="3147390"/>
            <a:ext cx="2590800" cy="457200"/>
          </a:xfrm>
          <a:prstGeom prst="roundRect">
            <a:avLst/>
          </a:prstGeom>
          <a:solidFill>
            <a:schemeClr val="bg1">
              <a:alpha val="73000"/>
            </a:schemeClr>
          </a:solidFill>
          <a:ln w="28575" cap="flat" cmpd="sng" algn="ctr">
            <a:solidFill>
              <a:srgbClr val="FF66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alibri" charset="0"/>
              <a:ea typeface="MS PGothic" pitchFamily="34" charset="-128"/>
              <a:cs typeface="MS PGothic" pitchFamily="34" charset="-128"/>
            </a:endParaRPr>
          </a:p>
        </p:txBody>
      </p:sp>
      <p:sp>
        <p:nvSpPr>
          <p:cNvPr id="13" name="Rounded Rectangle 12"/>
          <p:cNvSpPr/>
          <p:nvPr/>
        </p:nvSpPr>
        <p:spPr bwMode="auto">
          <a:xfrm>
            <a:off x="4746085" y="3985590"/>
            <a:ext cx="457200" cy="990600"/>
          </a:xfrm>
          <a:prstGeom prst="roundRect">
            <a:avLst/>
          </a:prstGeom>
          <a:solidFill>
            <a:schemeClr val="bg1">
              <a:alpha val="73000"/>
            </a:schemeClr>
          </a:solidFill>
          <a:ln w="28575"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alibri" charset="0"/>
              <a:ea typeface="MS PGothic" pitchFamily="34" charset="-128"/>
              <a:cs typeface="MS PGothic" pitchFamily="34" charset="-128"/>
            </a:endParaRPr>
          </a:p>
        </p:txBody>
      </p:sp>
      <p:cxnSp>
        <p:nvCxnSpPr>
          <p:cNvPr id="10" name="Curved Connector 9"/>
          <p:cNvCxnSpPr>
            <a:stCxn id="11" idx="1"/>
            <a:endCxn id="8" idx="3"/>
          </p:cNvCxnSpPr>
          <p:nvPr/>
        </p:nvCxnSpPr>
        <p:spPr bwMode="auto">
          <a:xfrm rot="10800000">
            <a:off x="1698085" y="3680790"/>
            <a:ext cx="762000" cy="457200"/>
          </a:xfrm>
          <a:prstGeom prst="curvedConnector3">
            <a:avLst/>
          </a:prstGeom>
          <a:noFill/>
          <a:ln w="76200" cap="flat" cmpd="sng" algn="ctr">
            <a:solidFill>
              <a:srgbClr val="FF6600"/>
            </a:solidFill>
            <a:prstDash val="solid"/>
            <a:round/>
            <a:headEnd type="triangle" w="med" len="med"/>
            <a:tailEnd type="triangle"/>
          </a:ln>
          <a:effectLst/>
        </p:spPr>
      </p:cxnSp>
      <p:cxnSp>
        <p:nvCxnSpPr>
          <p:cNvPr id="16" name="Curved Connector 15"/>
          <p:cNvCxnSpPr>
            <a:stCxn id="13" idx="0"/>
            <a:endCxn id="12" idx="1"/>
          </p:cNvCxnSpPr>
          <p:nvPr/>
        </p:nvCxnSpPr>
        <p:spPr bwMode="auto">
          <a:xfrm rot="5400000" flipH="1" flipV="1">
            <a:off x="5241385" y="3109290"/>
            <a:ext cx="609600" cy="1143000"/>
          </a:xfrm>
          <a:prstGeom prst="curvedConnector2">
            <a:avLst/>
          </a:prstGeom>
          <a:noFill/>
          <a:ln w="76200" cap="flat" cmpd="sng" algn="ctr">
            <a:solidFill>
              <a:srgbClr val="FF6600"/>
            </a:solidFill>
            <a:prstDash val="solid"/>
            <a:round/>
            <a:headEnd type="triangle" w="med" len="med"/>
            <a:tailEnd type="triangle"/>
          </a:ln>
          <a:effectLst/>
        </p:spPr>
      </p:cxnSp>
      <p:sp>
        <p:nvSpPr>
          <p:cNvPr id="7" name="TextBox 6"/>
          <p:cNvSpPr txBox="1"/>
          <p:nvPr/>
        </p:nvSpPr>
        <p:spPr>
          <a:xfrm>
            <a:off x="1917286" y="5398859"/>
            <a:ext cx="4495800" cy="646331"/>
          </a:xfrm>
          <a:prstGeom prst="rect">
            <a:avLst/>
          </a:prstGeom>
          <a:noFill/>
        </p:spPr>
        <p:txBody>
          <a:bodyPr wrap="square" rtlCol="0">
            <a:spAutoFit/>
          </a:bodyPr>
          <a:lstStyle/>
          <a:p>
            <a:r>
              <a:rPr lang="en-US" dirty="0">
                <a:solidFill>
                  <a:srgbClr val="1F497D"/>
                </a:solidFill>
              </a:rPr>
              <a:t>Deeply in-situ </a:t>
            </a:r>
            <a:r>
              <a:rPr lang="en-US" dirty="0" smtClean="0">
                <a:solidFill>
                  <a:srgbClr val="1F497D"/>
                </a:solidFill>
              </a:rPr>
              <a:t>analytics of a climate simulation</a:t>
            </a:r>
            <a:endParaRPr lang="en-US" dirty="0">
              <a:solidFill>
                <a:srgbClr val="1F497D"/>
              </a:solidFill>
            </a:endParaRPr>
          </a:p>
          <a:p>
            <a:endParaRPr lang="en-US" dirty="0"/>
          </a:p>
        </p:txBody>
      </p:sp>
    </p:spTree>
    <p:extLst>
      <p:ext uri="{BB962C8B-B14F-4D97-AF65-F5344CB8AC3E}">
        <p14:creationId xmlns:p14="http://schemas.microsoft.com/office/powerpoint/2010/main" val="15012014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9A62DDD-3F5F-554E-8F55-F59D7AC7F5D2}" type="slidenum">
              <a:rPr lang="en-US" smtClean="0">
                <a:solidFill>
                  <a:prstClr val="white">
                    <a:lumMod val="85000"/>
                  </a:prstClr>
                </a:solidFill>
              </a:rPr>
              <a:pPr/>
              <a:t>25</a:t>
            </a:fld>
            <a:endParaRPr lang="en-US">
              <a:solidFill>
                <a:prstClr val="white">
                  <a:lumMod val="85000"/>
                </a:prstClr>
              </a:solidFill>
            </a:endParaRPr>
          </a:p>
        </p:txBody>
      </p:sp>
      <p:pic>
        <p:nvPicPr>
          <p:cNvPr id="4" name="Picture 3" descr="UChicago_WHITE_transparent.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1400" y="3757000"/>
            <a:ext cx="2211751" cy="444691"/>
          </a:xfrm>
          <a:prstGeom prst="rect">
            <a:avLst/>
          </a:prstGeom>
        </p:spPr>
      </p:pic>
      <p:pic>
        <p:nvPicPr>
          <p:cNvPr id="5" name="Picture 4" descr="logo_ANL_4C_R_H.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36461" y="3597184"/>
            <a:ext cx="1774019" cy="670016"/>
          </a:xfrm>
          <a:prstGeom prst="rect">
            <a:avLst/>
          </a:prstGeom>
        </p:spPr>
      </p:pic>
      <p:pic>
        <p:nvPicPr>
          <p:cNvPr id="6" name="Picture 5" descr="logo_DOE_long.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522923" y="2801968"/>
            <a:ext cx="807252" cy="806492"/>
          </a:xfrm>
          <a:prstGeom prst="rect">
            <a:avLst/>
          </a:prstGeom>
        </p:spPr>
      </p:pic>
      <p:sp>
        <p:nvSpPr>
          <p:cNvPr id="9" name="TextBox 8"/>
          <p:cNvSpPr txBox="1"/>
          <p:nvPr/>
        </p:nvSpPr>
        <p:spPr>
          <a:xfrm>
            <a:off x="4389491" y="2898898"/>
            <a:ext cx="1994503" cy="216990"/>
          </a:xfrm>
          <a:prstGeom prst="rect">
            <a:avLst/>
          </a:prstGeom>
          <a:noFill/>
        </p:spPr>
        <p:txBody>
          <a:bodyPr wrap="none" rtlCol="0">
            <a:spAutoFit/>
          </a:bodyPr>
          <a:lstStyle/>
          <a:p>
            <a:pPr algn="dist"/>
            <a:r>
              <a:rPr lang="en-US" sz="1600" spc="300" dirty="0" smtClean="0">
                <a:solidFill>
                  <a:prstClr val="white"/>
                </a:solidFill>
                <a:latin typeface="Verdana"/>
                <a:ea typeface="ＭＳ Ｐゴシック" charset="-128"/>
                <a:cs typeface="Verdana"/>
              </a:rPr>
              <a:t>U.S. DEPARTMENT OF</a:t>
            </a:r>
          </a:p>
        </p:txBody>
      </p:sp>
      <p:sp>
        <p:nvSpPr>
          <p:cNvPr id="10" name="Rectangle 9"/>
          <p:cNvSpPr/>
          <p:nvPr/>
        </p:nvSpPr>
        <p:spPr>
          <a:xfrm>
            <a:off x="4360527" y="3087469"/>
            <a:ext cx="2462944" cy="646331"/>
          </a:xfrm>
          <a:prstGeom prst="rect">
            <a:avLst/>
          </a:prstGeom>
        </p:spPr>
        <p:txBody>
          <a:bodyPr wrap="square">
            <a:spAutoFit/>
          </a:bodyPr>
          <a:lstStyle/>
          <a:p>
            <a:r>
              <a:rPr lang="en-US" sz="3600" b="1" dirty="0" smtClean="0">
                <a:solidFill>
                  <a:prstClr val="white"/>
                </a:solidFill>
                <a:latin typeface="Verdana"/>
                <a:ea typeface="ＭＳ Ｐゴシック" charset="-128"/>
                <a:cs typeface="Verdana"/>
              </a:rPr>
              <a:t>ENERGY</a:t>
            </a:r>
            <a:endParaRPr lang="en-US" sz="3600" b="1" dirty="0">
              <a:solidFill>
                <a:prstClr val="white"/>
              </a:solidFill>
              <a:latin typeface="Verdana"/>
              <a:ea typeface="ＭＳ Ｐゴシック" charset="-128"/>
              <a:cs typeface="Verdana"/>
            </a:endParaRPr>
          </a:p>
        </p:txBody>
      </p:sp>
      <p:pic>
        <p:nvPicPr>
          <p:cNvPr id="11" name="Picture 10" descr="logo_NSF_white.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00200" y="2719359"/>
            <a:ext cx="1600200" cy="1624631"/>
          </a:xfrm>
          <a:prstGeom prst="rect">
            <a:avLst/>
          </a:prstGeom>
        </p:spPr>
      </p:pic>
      <p:sp>
        <p:nvSpPr>
          <p:cNvPr id="14" name="TextBox 13"/>
          <p:cNvSpPr txBox="1"/>
          <p:nvPr/>
        </p:nvSpPr>
        <p:spPr>
          <a:xfrm>
            <a:off x="1600200" y="2064603"/>
            <a:ext cx="6393200" cy="830997"/>
          </a:xfrm>
          <a:prstGeom prst="rect">
            <a:avLst/>
          </a:prstGeom>
          <a:noFill/>
        </p:spPr>
        <p:txBody>
          <a:bodyPr wrap="square" rtlCol="0">
            <a:spAutoFit/>
          </a:bodyPr>
          <a:lstStyle/>
          <a:p>
            <a:r>
              <a:rPr lang="en-US" i="1" dirty="0" smtClean="0">
                <a:solidFill>
                  <a:prstClr val="white">
                    <a:lumMod val="85000"/>
                  </a:prstClr>
                </a:solidFill>
              </a:rPr>
              <a:t>Swift </a:t>
            </a:r>
            <a:r>
              <a:rPr lang="en-US" dirty="0" smtClean="0">
                <a:solidFill>
                  <a:prstClr val="white">
                    <a:lumMod val="85000"/>
                  </a:prstClr>
                </a:solidFill>
              </a:rPr>
              <a:t>gratefully acknowledges support from:</a:t>
            </a:r>
          </a:p>
          <a:p>
            <a:endParaRPr lang="en-US" dirty="0">
              <a:solidFill>
                <a:prstClr val="white">
                  <a:lumMod val="85000"/>
                </a:prstClr>
              </a:solidFill>
            </a:endParaRPr>
          </a:p>
        </p:txBody>
      </p:sp>
      <p:pic>
        <p:nvPicPr>
          <p:cNvPr id="17" name="Picture 16" descr="Screen Shot 2015-04-14 at 9.14.05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00" y="63500"/>
            <a:ext cx="4076700" cy="1536700"/>
          </a:xfrm>
          <a:prstGeom prst="rect">
            <a:avLst/>
          </a:prstGeom>
        </p:spPr>
      </p:pic>
      <p:sp>
        <p:nvSpPr>
          <p:cNvPr id="22" name="TextBox 21"/>
          <p:cNvSpPr txBox="1"/>
          <p:nvPr/>
        </p:nvSpPr>
        <p:spPr>
          <a:xfrm>
            <a:off x="3772754" y="4995446"/>
            <a:ext cx="2704245" cy="369332"/>
          </a:xfrm>
          <a:prstGeom prst="rect">
            <a:avLst/>
          </a:prstGeom>
          <a:noFill/>
        </p:spPr>
        <p:txBody>
          <a:bodyPr wrap="square" rtlCol="0">
            <a:spAutoFit/>
          </a:bodyPr>
          <a:lstStyle/>
          <a:p>
            <a:r>
              <a:rPr lang="en-US" sz="1800" dirty="0" smtClean="0">
                <a:solidFill>
                  <a:srgbClr val="EEECE1"/>
                </a:solidFill>
                <a:latin typeface="Calibri"/>
              </a:rPr>
              <a:t>http://swift-</a:t>
            </a:r>
            <a:r>
              <a:rPr lang="en-US" sz="1800" dirty="0" err="1" smtClean="0">
                <a:solidFill>
                  <a:srgbClr val="EEECE1"/>
                </a:solidFill>
                <a:latin typeface="Calibri"/>
              </a:rPr>
              <a:t>lang.org</a:t>
            </a:r>
            <a:endParaRPr lang="en-US" sz="1800" dirty="0">
              <a:solidFill>
                <a:srgbClr val="EEECE1"/>
              </a:solidFill>
              <a:latin typeface="Calibri"/>
            </a:endParaRPr>
          </a:p>
        </p:txBody>
      </p:sp>
      <p:pic>
        <p:nvPicPr>
          <p:cNvPr id="23" name="Picture 22" descr="Screen Shot 2015-04-14 at 9.14.05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4600" y="5778500"/>
            <a:ext cx="4076700" cy="1003300"/>
          </a:xfrm>
          <a:prstGeom prst="rect">
            <a:avLst/>
          </a:prstGeom>
        </p:spPr>
      </p:pic>
    </p:spTree>
    <p:extLst>
      <p:ext uri="{BB962C8B-B14F-4D97-AF65-F5344CB8AC3E}">
        <p14:creationId xmlns:p14="http://schemas.microsoft.com/office/powerpoint/2010/main" val="2414058204"/>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850" name="Rectangle 2"/>
          <p:cNvSpPr>
            <a:spLocks noGrp="1" noChangeArrowheads="1"/>
          </p:cNvSpPr>
          <p:nvPr>
            <p:ph type="title"/>
          </p:nvPr>
        </p:nvSpPr>
        <p:spPr>
          <a:xfrm>
            <a:off x="457200" y="304800"/>
            <a:ext cx="8229600" cy="1036638"/>
          </a:xfrm>
        </p:spPr>
        <p:txBody>
          <a:bodyPr>
            <a:normAutofit/>
          </a:bodyPr>
          <a:lstStyle/>
          <a:p>
            <a:r>
              <a:rPr lang="en-US" dirty="0" smtClean="0">
                <a:solidFill>
                  <a:srgbClr val="406F9E"/>
                </a:solidFill>
              </a:rPr>
              <a:t>Workflow needs</a:t>
            </a:r>
            <a:endParaRPr lang="en-US" dirty="0">
              <a:solidFill>
                <a:srgbClr val="406F9E"/>
              </a:solidFill>
            </a:endParaRPr>
          </a:p>
        </p:txBody>
      </p:sp>
      <p:sp>
        <p:nvSpPr>
          <p:cNvPr id="1614851" name="Rectangle 3"/>
          <p:cNvSpPr>
            <a:spLocks noGrp="1" noChangeArrowheads="1"/>
          </p:cNvSpPr>
          <p:nvPr>
            <p:ph idx="1"/>
          </p:nvPr>
        </p:nvSpPr>
        <p:spPr>
          <a:xfrm>
            <a:off x="465667" y="1049867"/>
            <a:ext cx="8229600" cy="5363633"/>
          </a:xfrm>
        </p:spPr>
        <p:txBody>
          <a:bodyPr>
            <a:normAutofit fontScale="77500" lnSpcReduction="20000"/>
          </a:bodyPr>
          <a:lstStyle/>
          <a:p>
            <a:r>
              <a:rPr lang="en-US" sz="2800" dirty="0" smtClean="0">
                <a:solidFill>
                  <a:srgbClr val="1F497D"/>
                </a:solidFill>
              </a:rPr>
              <a:t>Application Drivers</a:t>
            </a:r>
          </a:p>
          <a:p>
            <a:pPr lvl="1"/>
            <a:r>
              <a:rPr lang="en-US" sz="2600" dirty="0" smtClean="0">
                <a:solidFill>
                  <a:srgbClr val="1F497D"/>
                </a:solidFill>
              </a:rPr>
              <a:t>Applications that are many-task in nature: parameters sweeps, UQ, inverse modeling, </a:t>
            </a:r>
            <a:r>
              <a:rPr lang="en-US" sz="2600" i="1" dirty="0" smtClean="0">
                <a:solidFill>
                  <a:schemeClr val="tx2">
                    <a:lumMod val="60000"/>
                    <a:lumOff val="40000"/>
                  </a:schemeClr>
                </a:solidFill>
              </a:rPr>
              <a:t>and data-driven applications</a:t>
            </a:r>
          </a:p>
          <a:p>
            <a:pPr lvl="1"/>
            <a:r>
              <a:rPr lang="en-US" sz="2600" dirty="0" smtClean="0">
                <a:solidFill>
                  <a:srgbClr val="1F497D"/>
                </a:solidFill>
              </a:rPr>
              <a:t>Analysis of capability application outputs</a:t>
            </a:r>
          </a:p>
          <a:p>
            <a:pPr lvl="1"/>
            <a:r>
              <a:rPr lang="en-US" sz="2600" dirty="0">
                <a:solidFill>
                  <a:srgbClr val="1F497D"/>
                </a:solidFill>
              </a:rPr>
              <a:t>Analysis of stored or collected data</a:t>
            </a:r>
          </a:p>
          <a:p>
            <a:pPr lvl="1"/>
            <a:r>
              <a:rPr lang="en-US" sz="2600" dirty="0" smtClean="0">
                <a:solidFill>
                  <a:srgbClr val="1F497D"/>
                </a:solidFill>
              </a:rPr>
              <a:t>Increase productivity at major experiment facilities (light source, etc.)</a:t>
            </a:r>
          </a:p>
          <a:p>
            <a:pPr lvl="1"/>
            <a:r>
              <a:rPr lang="en-US" sz="2600" dirty="0" smtClean="0">
                <a:solidFill>
                  <a:srgbClr val="1F497D"/>
                </a:solidFill>
              </a:rPr>
              <a:t>Urgent computing</a:t>
            </a:r>
          </a:p>
          <a:p>
            <a:pPr lvl="1"/>
            <a:r>
              <a:rPr lang="en-US" sz="2600" dirty="0" smtClean="0">
                <a:solidFill>
                  <a:srgbClr val="1F497D"/>
                </a:solidFill>
              </a:rPr>
              <a:t>These applications are all </a:t>
            </a:r>
            <a:r>
              <a:rPr lang="en-US" sz="2600" i="1" dirty="0" smtClean="0">
                <a:solidFill>
                  <a:srgbClr val="558ED5"/>
                </a:solidFill>
              </a:rPr>
              <a:t>many-task</a:t>
            </a:r>
            <a:r>
              <a:rPr lang="en-US" sz="2600" dirty="0" smtClean="0">
                <a:solidFill>
                  <a:srgbClr val="1F497D"/>
                </a:solidFill>
              </a:rPr>
              <a:t> in nature</a:t>
            </a:r>
          </a:p>
          <a:p>
            <a:r>
              <a:rPr lang="en-US" sz="2800" dirty="0" smtClean="0">
                <a:solidFill>
                  <a:srgbClr val="1F497D"/>
                </a:solidFill>
              </a:rPr>
              <a:t>Requirements</a:t>
            </a:r>
          </a:p>
          <a:p>
            <a:pPr lvl="1"/>
            <a:r>
              <a:rPr lang="en-US" sz="2600" dirty="0" smtClean="0">
                <a:solidFill>
                  <a:srgbClr val="1F497D"/>
                </a:solidFill>
              </a:rPr>
              <a:t>Usability and ease of workflow expression</a:t>
            </a:r>
          </a:p>
          <a:p>
            <a:pPr lvl="1"/>
            <a:r>
              <a:rPr lang="en-US" sz="2600" dirty="0" smtClean="0">
                <a:solidFill>
                  <a:srgbClr val="1F497D"/>
                </a:solidFill>
              </a:rPr>
              <a:t>Ability to leverage complex architecture of HPC and HTC systems (fabric, scheduler, hybrid node and programming models), individually and collectively</a:t>
            </a:r>
          </a:p>
          <a:p>
            <a:pPr lvl="1"/>
            <a:r>
              <a:rPr lang="en-US" sz="2600" dirty="0" smtClean="0">
                <a:solidFill>
                  <a:srgbClr val="1F497D"/>
                </a:solidFill>
              </a:rPr>
              <a:t>Ability to integrate high-performance data services and volumes</a:t>
            </a:r>
            <a:endParaRPr lang="en-US" sz="2400" dirty="0" smtClean="0">
              <a:solidFill>
                <a:srgbClr val="1F497D"/>
              </a:solidFill>
            </a:endParaRPr>
          </a:p>
          <a:p>
            <a:pPr lvl="1"/>
            <a:r>
              <a:rPr lang="en-US" sz="2600" dirty="0" smtClean="0">
                <a:solidFill>
                  <a:srgbClr val="1F497D"/>
                </a:solidFill>
              </a:rPr>
              <a:t>Make use of the system task rate capabilities from clusters to extreme-scale systems</a:t>
            </a:r>
          </a:p>
          <a:p>
            <a:r>
              <a:rPr lang="en-US" sz="2800" dirty="0" smtClean="0">
                <a:solidFill>
                  <a:srgbClr val="1F497D"/>
                </a:solidFill>
              </a:rPr>
              <a:t>Approach</a:t>
            </a:r>
          </a:p>
          <a:p>
            <a:pPr lvl="1"/>
            <a:r>
              <a:rPr lang="en-US" sz="2600" dirty="0" smtClean="0">
                <a:solidFill>
                  <a:srgbClr val="1F497D"/>
                </a:solidFill>
              </a:rPr>
              <a:t>A programming model for </a:t>
            </a:r>
            <a:r>
              <a:rPr lang="en-US" sz="2600" i="1" dirty="0" smtClean="0">
                <a:solidFill>
                  <a:srgbClr val="558ED5"/>
                </a:solidFill>
              </a:rPr>
              <a:t>programming in the large</a:t>
            </a:r>
          </a:p>
        </p:txBody>
      </p:sp>
      <p:sp>
        <p:nvSpPr>
          <p:cNvPr id="4" name="Slide Number Placeholder 3"/>
          <p:cNvSpPr>
            <a:spLocks noGrp="1"/>
          </p:cNvSpPr>
          <p:nvPr>
            <p:ph type="sldNum" sz="quarter" idx="12"/>
          </p:nvPr>
        </p:nvSpPr>
        <p:spPr/>
        <p:txBody>
          <a:bodyPr/>
          <a:lstStyle/>
          <a:p>
            <a:pPr>
              <a:defRPr/>
            </a:pPr>
            <a:fld id="{8BEE434E-B384-A245-84B1-C534A8D54264}" type="slidenum">
              <a:rPr lang="en-US" smtClean="0">
                <a:solidFill>
                  <a:prstClr val="black"/>
                </a:solidFill>
                <a:latin typeface="Calibri"/>
              </a:rPr>
              <a:pPr>
                <a:defRPr/>
              </a:pPr>
              <a:t>3</a:t>
            </a:fld>
            <a:endParaRPr lang="en-US">
              <a:solidFill>
                <a:prstClr val="black"/>
              </a:solidFill>
              <a:latin typeface="Calibri"/>
            </a:endParaRPr>
          </a:p>
        </p:txBody>
      </p:sp>
    </p:spTree>
    <p:extLst>
      <p:ext uri="{BB962C8B-B14F-4D97-AF65-F5344CB8AC3E}">
        <p14:creationId xmlns:p14="http://schemas.microsoft.com/office/powerpoint/2010/main" val="5035180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a:xfrm>
            <a:off x="304800" y="152400"/>
            <a:ext cx="8620908" cy="1143000"/>
          </a:xfrm>
        </p:spPr>
        <p:txBody>
          <a:bodyPr>
            <a:normAutofit/>
          </a:bodyPr>
          <a:lstStyle/>
          <a:p>
            <a:pPr eaLnBrk="1" hangingPunct="1"/>
            <a:r>
              <a:rPr lang="en-US" sz="3100" b="0" dirty="0" smtClean="0">
                <a:solidFill>
                  <a:srgbClr val="406F9E"/>
                </a:solidFill>
              </a:rPr>
              <a:t>When do you need HPC workflow?</a:t>
            </a:r>
            <a:br>
              <a:rPr lang="en-US" sz="3100" b="0" dirty="0" smtClean="0">
                <a:solidFill>
                  <a:srgbClr val="406F9E"/>
                </a:solidFill>
              </a:rPr>
            </a:br>
            <a:r>
              <a:rPr lang="en-US" sz="1778" dirty="0" smtClean="0">
                <a:solidFill>
                  <a:schemeClr val="accent1">
                    <a:lumMod val="50000"/>
                  </a:schemeClr>
                </a:solidFill>
              </a:rPr>
              <a:t>Example application: protein-ligand docking for drug screening</a:t>
            </a:r>
            <a:endParaRPr lang="en-US" dirty="0" smtClean="0">
              <a:solidFill>
                <a:schemeClr val="accent1">
                  <a:lumMod val="50000"/>
                </a:schemeClr>
              </a:solidFill>
            </a:endParaRPr>
          </a:p>
        </p:txBody>
      </p:sp>
      <p:pic>
        <p:nvPicPr>
          <p:cNvPr id="33811"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18906" y="1224234"/>
            <a:ext cx="3135313" cy="4186237"/>
          </a:xfrm>
          <a:prstGeom prst="rect">
            <a:avLst/>
          </a:prstGeom>
          <a:noFill/>
          <a:ln w="9525">
            <a:noFill/>
            <a:miter lim="800000"/>
            <a:headEnd/>
            <a:tailEnd/>
          </a:ln>
        </p:spPr>
      </p:pic>
      <p:sp>
        <p:nvSpPr>
          <p:cNvPr id="33812" name="Rectangle 5"/>
          <p:cNvSpPr>
            <a:spLocks noChangeArrowheads="1"/>
          </p:cNvSpPr>
          <p:nvPr/>
        </p:nvSpPr>
        <p:spPr bwMode="auto">
          <a:xfrm>
            <a:off x="7230269" y="4651646"/>
            <a:ext cx="1141413" cy="301625"/>
          </a:xfrm>
          <a:prstGeom prst="rect">
            <a:avLst/>
          </a:prstGeom>
          <a:solidFill>
            <a:srgbClr val="FFFFFF"/>
          </a:solidFill>
          <a:ln w="9525">
            <a:noFill/>
            <a:miter lim="800000"/>
            <a:headEnd/>
            <a:tailEnd/>
          </a:ln>
        </p:spPr>
        <p:txBody>
          <a:bodyPr wrap="none" anchor="ctr">
            <a:prstTxWarp prst="textNoShape">
              <a:avLst/>
            </a:prstTxWarp>
          </a:bodyPr>
          <a:lstStyle/>
          <a:p>
            <a:pPr algn="r" fontAlgn="auto">
              <a:spcBef>
                <a:spcPts val="0"/>
              </a:spcBef>
              <a:spcAft>
                <a:spcPts val="0"/>
              </a:spcAft>
            </a:pPr>
            <a:endParaRPr lang="en-US" sz="1800">
              <a:solidFill>
                <a:prstClr val="black"/>
              </a:solidFill>
              <a:latin typeface="Calibri"/>
              <a:ea typeface="+mn-ea"/>
              <a:cs typeface="+mn-cs"/>
            </a:endParaRPr>
          </a:p>
        </p:txBody>
      </p:sp>
      <p:sp>
        <p:nvSpPr>
          <p:cNvPr id="33813" name="Rectangle 6"/>
          <p:cNvSpPr>
            <a:spLocks noChangeArrowheads="1"/>
          </p:cNvSpPr>
          <p:nvPr/>
        </p:nvSpPr>
        <p:spPr bwMode="auto">
          <a:xfrm rot="17461342">
            <a:off x="6958806" y="3403871"/>
            <a:ext cx="1739900" cy="301625"/>
          </a:xfrm>
          <a:prstGeom prst="rect">
            <a:avLst/>
          </a:prstGeom>
          <a:solidFill>
            <a:srgbClr val="FFFFFF"/>
          </a:solidFill>
          <a:ln w="9525">
            <a:noFill/>
            <a:miter lim="800000"/>
            <a:headEnd/>
            <a:tailEnd/>
          </a:ln>
        </p:spPr>
        <p:txBody>
          <a:bodyPr wrap="none" anchor="ctr">
            <a:prstTxWarp prst="textNoShape">
              <a:avLst/>
            </a:prstTxWarp>
          </a:bodyPr>
          <a:lstStyle/>
          <a:p>
            <a:pPr algn="r" fontAlgn="auto">
              <a:spcBef>
                <a:spcPts val="0"/>
              </a:spcBef>
              <a:spcAft>
                <a:spcPts val="0"/>
              </a:spcAft>
            </a:pPr>
            <a:endParaRPr lang="en-US" sz="1800">
              <a:solidFill>
                <a:prstClr val="black"/>
              </a:solidFill>
              <a:latin typeface="Calibri"/>
              <a:ea typeface="+mn-ea"/>
              <a:cs typeface="+mn-cs"/>
            </a:endParaRPr>
          </a:p>
        </p:txBody>
      </p:sp>
      <p:sp>
        <p:nvSpPr>
          <p:cNvPr id="33814" name="Rectangle 7"/>
          <p:cNvSpPr>
            <a:spLocks noChangeArrowheads="1"/>
          </p:cNvSpPr>
          <p:nvPr/>
        </p:nvSpPr>
        <p:spPr bwMode="auto">
          <a:xfrm rot="17461342">
            <a:off x="7390607" y="2613296"/>
            <a:ext cx="1739900" cy="555625"/>
          </a:xfrm>
          <a:prstGeom prst="rect">
            <a:avLst/>
          </a:prstGeom>
          <a:solidFill>
            <a:srgbClr val="FFFFFF"/>
          </a:solidFill>
          <a:ln w="9525">
            <a:noFill/>
            <a:miter lim="800000"/>
            <a:headEnd/>
            <a:tailEnd/>
          </a:ln>
        </p:spPr>
        <p:txBody>
          <a:bodyPr wrap="none" anchor="ctr">
            <a:prstTxWarp prst="textNoShape">
              <a:avLst/>
            </a:prstTxWarp>
          </a:bodyPr>
          <a:lstStyle/>
          <a:p>
            <a:pPr algn="r" fontAlgn="auto">
              <a:spcBef>
                <a:spcPts val="0"/>
              </a:spcBef>
              <a:spcAft>
                <a:spcPts val="0"/>
              </a:spcAft>
            </a:pPr>
            <a:endParaRPr lang="en-US" sz="1800">
              <a:solidFill>
                <a:prstClr val="black"/>
              </a:solidFill>
              <a:latin typeface="Calibri"/>
              <a:ea typeface="+mn-ea"/>
              <a:cs typeface="+mn-cs"/>
            </a:endParaRPr>
          </a:p>
        </p:txBody>
      </p:sp>
      <p:sp>
        <p:nvSpPr>
          <p:cNvPr id="33815" name="Rectangle 8"/>
          <p:cNvSpPr>
            <a:spLocks noChangeArrowheads="1"/>
          </p:cNvSpPr>
          <p:nvPr/>
        </p:nvSpPr>
        <p:spPr bwMode="auto">
          <a:xfrm rot="983030">
            <a:off x="8060531" y="1429021"/>
            <a:ext cx="427038" cy="301625"/>
          </a:xfrm>
          <a:prstGeom prst="rect">
            <a:avLst/>
          </a:prstGeom>
          <a:solidFill>
            <a:srgbClr val="FFFFFF"/>
          </a:solidFill>
          <a:ln w="9525">
            <a:noFill/>
            <a:miter lim="800000"/>
            <a:headEnd/>
            <a:tailEnd/>
          </a:ln>
        </p:spPr>
        <p:txBody>
          <a:bodyPr wrap="none" anchor="ctr">
            <a:prstTxWarp prst="textNoShape">
              <a:avLst/>
            </a:prstTxWarp>
          </a:bodyPr>
          <a:lstStyle/>
          <a:p>
            <a:pPr algn="r" fontAlgn="auto">
              <a:spcBef>
                <a:spcPts val="0"/>
              </a:spcBef>
              <a:spcAft>
                <a:spcPts val="0"/>
              </a:spcAft>
            </a:pPr>
            <a:endParaRPr lang="en-US" sz="1800">
              <a:solidFill>
                <a:prstClr val="black"/>
              </a:solidFill>
              <a:latin typeface="Calibri"/>
              <a:ea typeface="+mn-ea"/>
              <a:cs typeface="+mn-cs"/>
            </a:endParaRPr>
          </a:p>
        </p:txBody>
      </p:sp>
      <p:sp>
        <p:nvSpPr>
          <p:cNvPr id="33816" name="Rectangle 9"/>
          <p:cNvSpPr>
            <a:spLocks noChangeArrowheads="1"/>
          </p:cNvSpPr>
          <p:nvPr/>
        </p:nvSpPr>
        <p:spPr bwMode="auto">
          <a:xfrm>
            <a:off x="6546056" y="2775221"/>
            <a:ext cx="846138" cy="301625"/>
          </a:xfrm>
          <a:prstGeom prst="rect">
            <a:avLst/>
          </a:prstGeom>
          <a:solidFill>
            <a:srgbClr val="FFFFFF"/>
          </a:solidFill>
          <a:ln w="9525">
            <a:noFill/>
            <a:miter lim="800000"/>
            <a:headEnd/>
            <a:tailEnd/>
          </a:ln>
        </p:spPr>
        <p:txBody>
          <a:bodyPr wrap="none" anchor="ctr">
            <a:prstTxWarp prst="textNoShape">
              <a:avLst/>
            </a:prstTxWarp>
          </a:bodyPr>
          <a:lstStyle/>
          <a:p>
            <a:pPr algn="r" fontAlgn="auto">
              <a:spcBef>
                <a:spcPts val="0"/>
              </a:spcBef>
              <a:spcAft>
                <a:spcPts val="0"/>
              </a:spcAft>
            </a:pPr>
            <a:endParaRPr lang="en-US" sz="1800">
              <a:solidFill>
                <a:prstClr val="black"/>
              </a:solidFill>
              <a:latin typeface="Calibri"/>
              <a:ea typeface="+mn-ea"/>
              <a:cs typeface="+mn-cs"/>
            </a:endParaRPr>
          </a:p>
        </p:txBody>
      </p:sp>
      <p:sp>
        <p:nvSpPr>
          <p:cNvPr id="33801" name="Rectangle 25"/>
          <p:cNvSpPr>
            <a:spLocks noChangeArrowheads="1"/>
          </p:cNvSpPr>
          <p:nvPr/>
        </p:nvSpPr>
        <p:spPr bwMode="auto">
          <a:xfrm>
            <a:off x="6423025" y="5324475"/>
            <a:ext cx="428625" cy="333375"/>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pPr algn="r" fontAlgn="auto">
              <a:spcBef>
                <a:spcPts val="0"/>
              </a:spcBef>
              <a:spcAft>
                <a:spcPts val="0"/>
              </a:spcAft>
            </a:pPr>
            <a:endParaRPr lang="en-US" sz="1800">
              <a:solidFill>
                <a:prstClr val="black"/>
              </a:solidFill>
              <a:latin typeface="Calibri"/>
              <a:ea typeface="+mn-ea"/>
              <a:cs typeface="+mn-cs"/>
            </a:endParaRPr>
          </a:p>
        </p:txBody>
      </p:sp>
      <p:pic>
        <p:nvPicPr>
          <p:cNvPr id="33803" name="Picture 26"/>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854825" y="5578475"/>
            <a:ext cx="512763" cy="463550"/>
          </a:xfrm>
          <a:prstGeom prst="rect">
            <a:avLst/>
          </a:prstGeom>
          <a:noFill/>
          <a:ln w="9525">
            <a:noFill/>
            <a:miter lim="800000"/>
            <a:headEnd/>
            <a:tailEnd/>
          </a:ln>
        </p:spPr>
      </p:pic>
      <p:pic>
        <p:nvPicPr>
          <p:cNvPr id="33804" name="Picture 28"/>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432550" y="5318125"/>
            <a:ext cx="512763" cy="463550"/>
          </a:xfrm>
          <a:prstGeom prst="rect">
            <a:avLst/>
          </a:prstGeom>
          <a:noFill/>
          <a:ln w="9525">
            <a:noFill/>
            <a:miter lim="800000"/>
            <a:headEnd/>
            <a:tailEnd/>
          </a:ln>
        </p:spPr>
      </p:pic>
      <p:sp>
        <p:nvSpPr>
          <p:cNvPr id="33805" name="TextBox 21"/>
          <p:cNvSpPr txBox="1">
            <a:spLocks noChangeArrowheads="1"/>
          </p:cNvSpPr>
          <p:nvPr/>
        </p:nvSpPr>
        <p:spPr bwMode="auto">
          <a:xfrm>
            <a:off x="5334000" y="5372100"/>
            <a:ext cx="685800" cy="369888"/>
          </a:xfrm>
          <a:prstGeom prst="rect">
            <a:avLst/>
          </a:prstGeom>
          <a:noFill/>
          <a:ln w="9525">
            <a:noFill/>
            <a:miter lim="800000"/>
            <a:headEnd/>
            <a:tailEnd/>
          </a:ln>
        </p:spPr>
        <p:txBody>
          <a:bodyPr>
            <a:prstTxWarp prst="textNoShape">
              <a:avLst/>
            </a:prstTxWarp>
            <a:spAutoFit/>
          </a:bodyPr>
          <a:lstStyle/>
          <a:p>
            <a:pPr fontAlgn="auto">
              <a:spcBef>
                <a:spcPts val="0"/>
              </a:spcBef>
              <a:spcAft>
                <a:spcPts val="0"/>
              </a:spcAft>
            </a:pPr>
            <a:r>
              <a:rPr lang="en-US" sz="1800">
                <a:solidFill>
                  <a:prstClr val="black"/>
                </a:solidFill>
                <a:latin typeface="Calibri"/>
                <a:ea typeface="+mn-ea"/>
                <a:cs typeface="+mn-cs"/>
              </a:rPr>
              <a:t>(B)</a:t>
            </a:r>
          </a:p>
        </p:txBody>
      </p:sp>
      <p:pic>
        <p:nvPicPr>
          <p:cNvPr id="33806" name="Picture 22"/>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114800" y="2834798"/>
            <a:ext cx="1447800" cy="749300"/>
          </a:xfrm>
          <a:prstGeom prst="rect">
            <a:avLst/>
          </a:prstGeom>
          <a:noFill/>
          <a:ln w="9525">
            <a:solidFill>
              <a:schemeClr val="tx1"/>
            </a:solidFill>
            <a:miter lim="800000"/>
            <a:headEnd/>
            <a:tailEnd/>
          </a:ln>
        </p:spPr>
      </p:pic>
      <p:pic>
        <p:nvPicPr>
          <p:cNvPr id="33807" name="Picture 23"/>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886200" y="2377598"/>
            <a:ext cx="1143000" cy="820738"/>
          </a:xfrm>
          <a:prstGeom prst="rect">
            <a:avLst/>
          </a:prstGeom>
          <a:noFill/>
          <a:ln w="9525">
            <a:solidFill>
              <a:schemeClr val="tx1"/>
            </a:solidFill>
            <a:miter lim="800000"/>
            <a:headEnd/>
            <a:tailEnd/>
          </a:ln>
        </p:spPr>
      </p:pic>
      <p:pic>
        <p:nvPicPr>
          <p:cNvPr id="33808" name="Picture 24"/>
          <p:cNvPicPr>
            <a:picLocks noChangeAspect="1"/>
          </p:cNvPicPr>
          <p:nvPr/>
        </p:nvPicPr>
        <p:blipFill>
          <a:blip r:embed="rId7"/>
          <a:srcRect/>
          <a:stretch>
            <a:fillRect/>
          </a:stretch>
        </p:blipFill>
        <p:spPr bwMode="auto">
          <a:xfrm>
            <a:off x="2925945" y="4532842"/>
            <a:ext cx="3371850" cy="1350963"/>
          </a:xfrm>
          <a:prstGeom prst="rect">
            <a:avLst/>
          </a:prstGeom>
          <a:noFill/>
          <a:ln w="12700">
            <a:solidFill>
              <a:schemeClr val="tx1"/>
            </a:solidFill>
            <a:miter lim="800000"/>
            <a:headEnd/>
            <a:tailEnd/>
          </a:ln>
        </p:spPr>
      </p:pic>
      <p:sp>
        <p:nvSpPr>
          <p:cNvPr id="33809" name="TextBox 25"/>
          <p:cNvSpPr txBox="1">
            <a:spLocks noChangeArrowheads="1"/>
          </p:cNvSpPr>
          <p:nvPr/>
        </p:nvSpPr>
        <p:spPr bwMode="auto">
          <a:xfrm>
            <a:off x="3983207" y="1333362"/>
            <a:ext cx="1828800" cy="1138238"/>
          </a:xfrm>
          <a:prstGeom prst="rect">
            <a:avLst/>
          </a:prstGeom>
          <a:noFill/>
          <a:ln w="9525">
            <a:noFill/>
            <a:miter lim="800000"/>
            <a:headEnd/>
            <a:tailEnd/>
          </a:ln>
        </p:spPr>
        <p:txBody>
          <a:bodyPr>
            <a:prstTxWarp prst="textNoShape">
              <a:avLst/>
            </a:prstTxWarp>
            <a:spAutoFit/>
          </a:bodyPr>
          <a:lstStyle/>
          <a:p>
            <a:pPr algn="ctr" fontAlgn="auto">
              <a:spcBef>
                <a:spcPts val="0"/>
              </a:spcBef>
              <a:spcAft>
                <a:spcPts val="0"/>
              </a:spcAft>
            </a:pPr>
            <a:r>
              <a:rPr lang="en-US" sz="1800" i="1" dirty="0">
                <a:solidFill>
                  <a:srgbClr val="1F497D"/>
                </a:solidFill>
                <a:latin typeface="Calibri"/>
                <a:ea typeface="+mn-ea"/>
                <a:cs typeface="+mn-cs"/>
              </a:rPr>
              <a:t>O</a:t>
            </a:r>
            <a:r>
              <a:rPr lang="en-US" sz="1800" i="1" dirty="0" smtClean="0">
                <a:solidFill>
                  <a:srgbClr val="1F497D"/>
                </a:solidFill>
                <a:latin typeface="Calibri"/>
                <a:ea typeface="+mn-ea"/>
                <a:cs typeface="+mn-cs"/>
              </a:rPr>
              <a:t>(100K)</a:t>
            </a:r>
          </a:p>
          <a:p>
            <a:pPr algn="ctr" fontAlgn="auto">
              <a:spcBef>
                <a:spcPts val="0"/>
              </a:spcBef>
              <a:spcAft>
                <a:spcPts val="0"/>
              </a:spcAft>
            </a:pPr>
            <a:r>
              <a:rPr lang="en-US" sz="1800" i="1" dirty="0" smtClean="0">
                <a:solidFill>
                  <a:srgbClr val="1F497D"/>
                </a:solidFill>
                <a:latin typeface="Calibri"/>
                <a:ea typeface="+mn-ea"/>
                <a:cs typeface="+mn-cs"/>
              </a:rPr>
              <a:t>drug</a:t>
            </a:r>
            <a:endParaRPr lang="en-US" sz="1800" i="1" dirty="0">
              <a:solidFill>
                <a:srgbClr val="1F497D"/>
              </a:solidFill>
              <a:latin typeface="Calibri"/>
              <a:ea typeface="+mn-ea"/>
              <a:cs typeface="+mn-cs"/>
            </a:endParaRPr>
          </a:p>
          <a:p>
            <a:pPr algn="ctr" fontAlgn="auto">
              <a:spcBef>
                <a:spcPts val="0"/>
              </a:spcBef>
              <a:spcAft>
                <a:spcPts val="0"/>
              </a:spcAft>
            </a:pPr>
            <a:r>
              <a:rPr lang="en-US" sz="1800" i="1" dirty="0">
                <a:solidFill>
                  <a:srgbClr val="1F497D"/>
                </a:solidFill>
                <a:latin typeface="Calibri"/>
                <a:ea typeface="+mn-ea"/>
                <a:cs typeface="+mn-cs"/>
              </a:rPr>
              <a:t>candidates</a:t>
            </a:r>
          </a:p>
        </p:txBody>
      </p:sp>
      <p:sp>
        <p:nvSpPr>
          <p:cNvPr id="33810" name="TextBox 26"/>
          <p:cNvSpPr txBox="1">
            <a:spLocks noChangeArrowheads="1"/>
          </p:cNvSpPr>
          <p:nvPr/>
        </p:nvSpPr>
        <p:spPr bwMode="auto">
          <a:xfrm>
            <a:off x="7277100" y="3823048"/>
            <a:ext cx="1828800" cy="1815882"/>
          </a:xfrm>
          <a:prstGeom prst="rect">
            <a:avLst/>
          </a:prstGeom>
          <a:noFill/>
          <a:ln w="9525">
            <a:noFill/>
            <a:miter lim="800000"/>
            <a:headEnd/>
            <a:tailEnd/>
          </a:ln>
        </p:spPr>
        <p:txBody>
          <a:bodyPr>
            <a:prstTxWarp prst="textNoShape">
              <a:avLst/>
            </a:prstTxWarp>
            <a:spAutoFit/>
          </a:bodyPr>
          <a:lstStyle/>
          <a:p>
            <a:pPr algn="ctr" fontAlgn="auto">
              <a:spcBef>
                <a:spcPts val="0"/>
              </a:spcBef>
              <a:spcAft>
                <a:spcPts val="0"/>
              </a:spcAft>
            </a:pPr>
            <a:r>
              <a:rPr lang="en-US" sz="1600" i="1" dirty="0" smtClean="0">
                <a:solidFill>
                  <a:srgbClr val="1F497D"/>
                </a:solidFill>
                <a:latin typeface="Calibri"/>
                <a:ea typeface="+mn-ea"/>
                <a:cs typeface="+mn-cs"/>
              </a:rPr>
              <a:t>…then hundreds of detailed MD models to find</a:t>
            </a:r>
          </a:p>
          <a:p>
            <a:pPr algn="ctr" fontAlgn="auto">
              <a:spcBef>
                <a:spcPts val="0"/>
              </a:spcBef>
              <a:spcAft>
                <a:spcPts val="0"/>
              </a:spcAft>
            </a:pPr>
            <a:r>
              <a:rPr lang="en-US" sz="1600" i="1" dirty="0" smtClean="0">
                <a:solidFill>
                  <a:srgbClr val="1F497D"/>
                </a:solidFill>
                <a:latin typeface="Calibri"/>
                <a:ea typeface="+mn-ea"/>
                <a:cs typeface="+mn-cs"/>
              </a:rPr>
              <a:t>10-20 </a:t>
            </a:r>
            <a:r>
              <a:rPr lang="en-US" sz="1600" i="1" dirty="0">
                <a:solidFill>
                  <a:srgbClr val="1F497D"/>
                </a:solidFill>
                <a:latin typeface="Calibri"/>
                <a:ea typeface="+mn-ea"/>
                <a:cs typeface="+mn-cs"/>
              </a:rPr>
              <a:t>fruitful</a:t>
            </a:r>
          </a:p>
          <a:p>
            <a:pPr algn="ctr" fontAlgn="auto">
              <a:spcBef>
                <a:spcPts val="0"/>
              </a:spcBef>
              <a:spcAft>
                <a:spcPts val="0"/>
              </a:spcAft>
            </a:pPr>
            <a:r>
              <a:rPr lang="en-US" sz="1600" i="1" dirty="0">
                <a:solidFill>
                  <a:srgbClr val="1F497D"/>
                </a:solidFill>
                <a:latin typeface="Calibri"/>
                <a:ea typeface="+mn-ea"/>
                <a:cs typeface="+mn-cs"/>
              </a:rPr>
              <a:t>candidates for </a:t>
            </a:r>
            <a:r>
              <a:rPr lang="en-US" sz="1600" i="1" dirty="0" err="1">
                <a:solidFill>
                  <a:srgbClr val="1F497D"/>
                </a:solidFill>
                <a:latin typeface="Calibri"/>
                <a:ea typeface="+mn-ea"/>
                <a:cs typeface="+mn-cs"/>
              </a:rPr>
              <a:t>wetlab</a:t>
            </a:r>
            <a:r>
              <a:rPr lang="en-US" sz="1600" i="1" dirty="0">
                <a:solidFill>
                  <a:srgbClr val="1F497D"/>
                </a:solidFill>
                <a:latin typeface="Calibri"/>
                <a:ea typeface="+mn-ea"/>
                <a:cs typeface="+mn-cs"/>
              </a:rPr>
              <a:t> &amp; </a:t>
            </a:r>
            <a:r>
              <a:rPr lang="en-US" sz="1600" i="1" dirty="0" smtClean="0">
                <a:solidFill>
                  <a:srgbClr val="1F497D"/>
                </a:solidFill>
                <a:latin typeface="Calibri"/>
                <a:ea typeface="+mn-ea"/>
                <a:cs typeface="+mn-cs"/>
              </a:rPr>
              <a:t>APS crystallography</a:t>
            </a:r>
            <a:endParaRPr lang="en-US" sz="1600" i="1" dirty="0">
              <a:solidFill>
                <a:srgbClr val="1F497D"/>
              </a:solidFill>
              <a:latin typeface="Calibri"/>
              <a:ea typeface="+mn-ea"/>
              <a:cs typeface="+mn-cs"/>
            </a:endParaRPr>
          </a:p>
        </p:txBody>
      </p:sp>
      <p:sp>
        <p:nvSpPr>
          <p:cNvPr id="25" name="Rectangle 24"/>
          <p:cNvSpPr/>
          <p:nvPr/>
        </p:nvSpPr>
        <p:spPr>
          <a:xfrm>
            <a:off x="846637" y="1580327"/>
            <a:ext cx="2633132" cy="646331"/>
          </a:xfrm>
          <a:prstGeom prst="rect">
            <a:avLst/>
          </a:prstGeom>
        </p:spPr>
        <p:txBody>
          <a:bodyPr wrap="square">
            <a:spAutoFit/>
          </a:bodyPr>
          <a:lstStyle/>
          <a:p>
            <a:pPr fontAlgn="auto">
              <a:spcBef>
                <a:spcPts val="0"/>
              </a:spcBef>
              <a:spcAft>
                <a:spcPts val="0"/>
              </a:spcAft>
            </a:pPr>
            <a:r>
              <a:rPr lang="en-US" sz="1800" i="1" dirty="0" smtClean="0">
                <a:solidFill>
                  <a:srgbClr val="1F497D"/>
                </a:solidFill>
                <a:latin typeface="Calibri"/>
                <a:ea typeface="+mn-ea"/>
                <a:cs typeface="+mn-cs"/>
              </a:rPr>
              <a:t>O(10) proteins</a:t>
            </a:r>
            <a:br>
              <a:rPr lang="en-US" sz="1800" i="1" dirty="0" smtClean="0">
                <a:solidFill>
                  <a:srgbClr val="1F497D"/>
                </a:solidFill>
                <a:latin typeface="Calibri"/>
                <a:ea typeface="+mn-ea"/>
                <a:cs typeface="+mn-cs"/>
              </a:rPr>
            </a:br>
            <a:r>
              <a:rPr lang="en-US" sz="1800" i="1" dirty="0" smtClean="0">
                <a:solidFill>
                  <a:srgbClr val="1F497D"/>
                </a:solidFill>
                <a:latin typeface="Calibri"/>
                <a:ea typeface="+mn-ea"/>
                <a:cs typeface="+mn-cs"/>
              </a:rPr>
              <a:t>implicated in a disease</a:t>
            </a:r>
            <a:endParaRPr lang="en-US" sz="1800" dirty="0">
              <a:solidFill>
                <a:srgbClr val="1F497D"/>
              </a:solidFill>
              <a:latin typeface="Calibri"/>
              <a:ea typeface="+mn-ea"/>
              <a:cs typeface="+mn-cs"/>
            </a:endParaRPr>
          </a:p>
        </p:txBody>
      </p:sp>
      <p:sp>
        <p:nvSpPr>
          <p:cNvPr id="26" name="TextBox 25"/>
          <p:cNvSpPr txBox="1">
            <a:spLocks noChangeArrowheads="1"/>
          </p:cNvSpPr>
          <p:nvPr/>
        </p:nvSpPr>
        <p:spPr bwMode="auto">
          <a:xfrm>
            <a:off x="7543800" y="2614136"/>
            <a:ext cx="1828800" cy="923330"/>
          </a:xfrm>
          <a:prstGeom prst="rect">
            <a:avLst/>
          </a:prstGeom>
          <a:noFill/>
          <a:ln w="9525">
            <a:noFill/>
            <a:miter lim="800000"/>
            <a:headEnd/>
            <a:tailEnd/>
          </a:ln>
        </p:spPr>
        <p:txBody>
          <a:bodyPr>
            <a:prstTxWarp prst="textNoShape">
              <a:avLst/>
            </a:prstTxWarp>
            <a:spAutoFit/>
          </a:bodyPr>
          <a:lstStyle/>
          <a:p>
            <a:pPr algn="ctr" fontAlgn="auto">
              <a:spcBef>
                <a:spcPts val="0"/>
              </a:spcBef>
              <a:spcAft>
                <a:spcPts val="0"/>
              </a:spcAft>
            </a:pPr>
            <a:r>
              <a:rPr lang="en-US" sz="1800" b="1" i="1" dirty="0" smtClean="0">
                <a:solidFill>
                  <a:srgbClr val="FF0000"/>
                </a:solidFill>
                <a:latin typeface="Calibri"/>
                <a:ea typeface="+mn-ea"/>
                <a:cs typeface="+mn-cs"/>
              </a:rPr>
              <a:t>= 1M</a:t>
            </a:r>
          </a:p>
          <a:p>
            <a:pPr algn="ctr" fontAlgn="auto">
              <a:spcBef>
                <a:spcPts val="0"/>
              </a:spcBef>
              <a:spcAft>
                <a:spcPts val="0"/>
              </a:spcAft>
            </a:pPr>
            <a:r>
              <a:rPr lang="en-US" sz="1800" b="1" i="1" dirty="0">
                <a:solidFill>
                  <a:srgbClr val="FF0000"/>
                </a:solidFill>
                <a:latin typeface="Calibri"/>
                <a:ea typeface="+mn-ea"/>
                <a:cs typeface="+mn-cs"/>
              </a:rPr>
              <a:t>d</a:t>
            </a:r>
            <a:r>
              <a:rPr lang="en-US" sz="1800" b="1" i="1" dirty="0" smtClean="0">
                <a:solidFill>
                  <a:srgbClr val="FF0000"/>
                </a:solidFill>
                <a:latin typeface="Calibri"/>
                <a:ea typeface="+mn-ea"/>
                <a:cs typeface="+mn-cs"/>
              </a:rPr>
              <a:t>ocking</a:t>
            </a:r>
          </a:p>
          <a:p>
            <a:pPr algn="ctr" fontAlgn="auto">
              <a:spcBef>
                <a:spcPts val="0"/>
              </a:spcBef>
              <a:spcAft>
                <a:spcPts val="0"/>
              </a:spcAft>
            </a:pPr>
            <a:r>
              <a:rPr lang="en-US" sz="1800" b="1" i="1" dirty="0">
                <a:solidFill>
                  <a:srgbClr val="FF0000"/>
                </a:solidFill>
                <a:latin typeface="Calibri"/>
                <a:ea typeface="+mn-ea"/>
                <a:cs typeface="+mn-cs"/>
              </a:rPr>
              <a:t>t</a:t>
            </a:r>
            <a:r>
              <a:rPr lang="en-US" sz="1800" b="1" i="1" dirty="0" smtClean="0">
                <a:solidFill>
                  <a:srgbClr val="FF0000"/>
                </a:solidFill>
                <a:latin typeface="Calibri"/>
                <a:ea typeface="+mn-ea"/>
                <a:cs typeface="+mn-cs"/>
              </a:rPr>
              <a:t>asks…</a:t>
            </a:r>
            <a:endParaRPr lang="en-US" sz="1800" b="1" i="1" dirty="0">
              <a:solidFill>
                <a:srgbClr val="FF0000"/>
              </a:solidFill>
              <a:latin typeface="Calibri"/>
              <a:ea typeface="+mn-ea"/>
              <a:cs typeface="+mn-cs"/>
            </a:endParaRPr>
          </a:p>
        </p:txBody>
      </p:sp>
      <p:sp>
        <p:nvSpPr>
          <p:cNvPr id="27" name="Rectangle 26"/>
          <p:cNvSpPr/>
          <p:nvPr/>
        </p:nvSpPr>
        <p:spPr>
          <a:xfrm>
            <a:off x="3417349" y="1687543"/>
            <a:ext cx="354183" cy="461665"/>
          </a:xfrm>
          <a:prstGeom prst="rect">
            <a:avLst/>
          </a:prstGeom>
        </p:spPr>
        <p:txBody>
          <a:bodyPr wrap="none">
            <a:spAutoFit/>
          </a:bodyPr>
          <a:lstStyle/>
          <a:p>
            <a:pPr fontAlgn="auto">
              <a:spcBef>
                <a:spcPts val="0"/>
              </a:spcBef>
              <a:spcAft>
                <a:spcPts val="0"/>
              </a:spcAft>
            </a:pPr>
            <a:r>
              <a:rPr lang="en-US" b="1" dirty="0" smtClean="0">
                <a:solidFill>
                  <a:srgbClr val="1F497D"/>
                </a:solidFill>
                <a:latin typeface="Calibri"/>
                <a:ea typeface="+mn-ea"/>
                <a:cs typeface="+mn-cs"/>
              </a:rPr>
              <a:t>X</a:t>
            </a:r>
            <a:endParaRPr lang="en-US" b="1" dirty="0">
              <a:solidFill>
                <a:srgbClr val="1F497D"/>
              </a:solidFill>
              <a:latin typeface="Calibri"/>
              <a:ea typeface="+mn-ea"/>
              <a:cs typeface="+mn-cs"/>
            </a:endParaRPr>
          </a:p>
        </p:txBody>
      </p:sp>
      <p:sp>
        <p:nvSpPr>
          <p:cNvPr id="28" name="Rectangle 27"/>
          <p:cNvSpPr/>
          <p:nvPr/>
        </p:nvSpPr>
        <p:spPr>
          <a:xfrm>
            <a:off x="4993957" y="2391600"/>
            <a:ext cx="492443" cy="443198"/>
          </a:xfrm>
          <a:prstGeom prst="rect">
            <a:avLst/>
          </a:prstGeom>
        </p:spPr>
        <p:txBody>
          <a:bodyPr wrap="none">
            <a:spAutoFit/>
          </a:bodyPr>
          <a:lstStyle/>
          <a:p>
            <a:pPr fontAlgn="auto">
              <a:spcBef>
                <a:spcPts val="0"/>
              </a:spcBef>
              <a:spcAft>
                <a:spcPts val="0"/>
              </a:spcAft>
            </a:pPr>
            <a:r>
              <a:rPr lang="en-US" sz="1800" b="1" dirty="0" smtClean="0">
                <a:solidFill>
                  <a:srgbClr val="1F497D"/>
                </a:solidFill>
                <a:latin typeface="Calibri"/>
                <a:ea typeface="+mn-ea"/>
                <a:cs typeface="+mn-cs"/>
              </a:rPr>
              <a:t>…</a:t>
            </a:r>
            <a:endParaRPr lang="en-US" sz="1800" b="1" dirty="0">
              <a:solidFill>
                <a:srgbClr val="1F497D"/>
              </a:solidFill>
              <a:latin typeface="Calibri"/>
              <a:ea typeface="+mn-ea"/>
              <a:cs typeface="+mn-cs"/>
            </a:endParaRPr>
          </a:p>
        </p:txBody>
      </p:sp>
      <p:pic>
        <p:nvPicPr>
          <p:cNvPr id="33802" name="Picture 24"/>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785033" y="5888038"/>
            <a:ext cx="512762" cy="463550"/>
          </a:xfrm>
          <a:prstGeom prst="rect">
            <a:avLst/>
          </a:prstGeom>
          <a:noFill/>
          <a:ln w="9525">
            <a:noFill/>
            <a:miter lim="800000"/>
            <a:headEnd/>
            <a:tailEnd/>
          </a:ln>
        </p:spPr>
      </p:pic>
      <p:grpSp>
        <p:nvGrpSpPr>
          <p:cNvPr id="33" name="Group 12"/>
          <p:cNvGrpSpPr>
            <a:grpSpLocks/>
          </p:cNvGrpSpPr>
          <p:nvPr/>
        </p:nvGrpSpPr>
        <p:grpSpPr bwMode="auto">
          <a:xfrm>
            <a:off x="307041" y="2115373"/>
            <a:ext cx="1426099" cy="1944509"/>
            <a:chOff x="3200400" y="1828800"/>
            <a:chExt cx="3429000" cy="3989777"/>
          </a:xfrm>
        </p:grpSpPr>
        <p:pic>
          <p:nvPicPr>
            <p:cNvPr id="40" name="Picture 4" descr="C:\Documents and Settings\Glen Hocky\Desktop\Files\UofC\Lab\sc09\pictures\af7_overlay.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200400" y="1828800"/>
              <a:ext cx="3429000" cy="3429000"/>
            </a:xfrm>
            <a:prstGeom prst="rect">
              <a:avLst/>
            </a:prstGeom>
            <a:noFill/>
            <a:ln w="9525">
              <a:noFill/>
              <a:miter lim="800000"/>
              <a:headEnd/>
              <a:tailEnd/>
            </a:ln>
          </p:spPr>
        </p:pic>
        <p:sp>
          <p:nvSpPr>
            <p:cNvPr id="41" name="TextBox 10"/>
            <p:cNvSpPr txBox="1">
              <a:spLocks noChangeArrowheads="1"/>
            </p:cNvSpPr>
            <p:nvPr/>
          </p:nvSpPr>
          <p:spPr bwMode="auto">
            <a:xfrm>
              <a:off x="3886200" y="5029199"/>
              <a:ext cx="990600" cy="789378"/>
            </a:xfrm>
            <a:prstGeom prst="rect">
              <a:avLst/>
            </a:prstGeom>
            <a:noFill/>
            <a:ln w="9525">
              <a:noFill/>
              <a:miter lim="800000"/>
              <a:headEnd/>
              <a:tailEnd/>
            </a:ln>
          </p:spPr>
          <p:txBody>
            <a:bodyPr wrap="square">
              <a:prstTxWarp prst="textNoShape">
                <a:avLst/>
              </a:prstTxWarp>
              <a:spAutoFit/>
            </a:bodyPr>
            <a:lstStyle/>
            <a:p>
              <a:pPr fontAlgn="auto">
                <a:spcBef>
                  <a:spcPts val="0"/>
                </a:spcBef>
                <a:spcAft>
                  <a:spcPts val="0"/>
                </a:spcAft>
              </a:pPr>
              <a:endParaRPr lang="en-US" sz="2000">
                <a:solidFill>
                  <a:prstClr val="black"/>
                </a:solidFill>
                <a:latin typeface="Calibri" charset="0"/>
                <a:ea typeface="+mn-ea"/>
                <a:cs typeface="+mn-cs"/>
              </a:endParaRPr>
            </a:p>
          </p:txBody>
        </p:sp>
      </p:grpSp>
      <p:pic>
        <p:nvPicPr>
          <p:cNvPr id="38" name="Picture 2" descr="C:\Documents and Settings\Glen Hocky\Desktop\Files\UofC\Lab\sc09\pictures\r69_overlay.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462035" y="2080554"/>
            <a:ext cx="1521172" cy="1782736"/>
          </a:xfrm>
          <a:prstGeom prst="rect">
            <a:avLst/>
          </a:prstGeom>
          <a:noFill/>
          <a:ln w="9525">
            <a:noFill/>
            <a:miter lim="800000"/>
            <a:headEnd/>
            <a:tailEnd/>
          </a:ln>
        </p:spPr>
      </p:pic>
      <p:pic>
        <p:nvPicPr>
          <p:cNvPr id="36" name="Picture 5" descr="C:\Documents and Settings\Glen Hocky\Desktop\Files\UofC\Lab\sc09\pictures\b72_overlay.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574684" y="2301075"/>
            <a:ext cx="1172570" cy="1374327"/>
          </a:xfrm>
          <a:prstGeom prst="rect">
            <a:avLst/>
          </a:prstGeom>
          <a:noFill/>
          <a:ln w="9525">
            <a:noFill/>
            <a:miter lim="800000"/>
            <a:headEnd/>
            <a:tailEnd/>
          </a:ln>
        </p:spPr>
      </p:pic>
    </p:spTree>
    <p:extLst>
      <p:ext uri="{BB962C8B-B14F-4D97-AF65-F5344CB8AC3E}">
        <p14:creationId xmlns:p14="http://schemas.microsoft.com/office/powerpoint/2010/main" val="24096112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cument 4"/>
          <p:cNvSpPr/>
          <p:nvPr/>
        </p:nvSpPr>
        <p:spPr bwMode="auto">
          <a:xfrm>
            <a:off x="228600" y="2209800"/>
            <a:ext cx="8686800" cy="3276600"/>
          </a:xfrm>
          <a:prstGeom prst="flowChartDocumen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alibri" charset="0"/>
              <a:ea typeface="MS PGothic" pitchFamily="34" charset="-128"/>
              <a:cs typeface="MS PGothic" pitchFamily="34" charset="-128"/>
            </a:endParaRPr>
          </a:p>
        </p:txBody>
      </p:sp>
      <p:sp>
        <p:nvSpPr>
          <p:cNvPr id="4" name="Slide Number Placeholder 3"/>
          <p:cNvSpPr>
            <a:spLocks noGrp="1"/>
          </p:cNvSpPr>
          <p:nvPr>
            <p:ph type="sldNum" sz="quarter" idx="12"/>
          </p:nvPr>
        </p:nvSpPr>
        <p:spPr/>
        <p:txBody>
          <a:bodyPr/>
          <a:lstStyle/>
          <a:p>
            <a:pPr>
              <a:defRPr/>
            </a:pPr>
            <a:fld id="{8BEE434E-B384-A245-84B1-C534A8D54264}" type="slidenum">
              <a:rPr lang="en-US" smtClean="0">
                <a:solidFill>
                  <a:prstClr val="black"/>
                </a:solidFill>
                <a:latin typeface="Calibri"/>
              </a:rPr>
              <a:pPr>
                <a:defRPr/>
              </a:pPr>
              <a:t>5</a:t>
            </a:fld>
            <a:endParaRPr lang="en-US">
              <a:solidFill>
                <a:prstClr val="black"/>
              </a:solidFill>
              <a:latin typeface="Calibri"/>
            </a:endParaRPr>
          </a:p>
        </p:txBody>
      </p:sp>
      <p:sp>
        <p:nvSpPr>
          <p:cNvPr id="8" name="Rectangle 3"/>
          <p:cNvSpPr>
            <a:spLocks noChangeArrowheads="1"/>
          </p:cNvSpPr>
          <p:nvPr/>
        </p:nvSpPr>
        <p:spPr bwMode="auto">
          <a:xfrm>
            <a:off x="228600" y="1566503"/>
            <a:ext cx="8991600" cy="4807084"/>
          </a:xfrm>
          <a:prstGeom prst="rect">
            <a:avLst/>
          </a:prstGeom>
          <a:noFill/>
          <a:ln w="9525">
            <a:noFill/>
            <a:miter lim="800000"/>
            <a:headEnd/>
            <a:tailEnd/>
          </a:ln>
          <a:effectLst/>
        </p:spPr>
        <p:txBody>
          <a:bodyPr wrap="square" lIns="78358" tIns="39179" rIns="78358" bIns="39179">
            <a:prstTxWarp prst="textNoShape">
              <a:avLst/>
            </a:prstTxWarp>
            <a:spAutoFit/>
          </a:bodyPr>
          <a:lstStyle/>
          <a:p>
            <a:pPr marL="514350" indent="-514350" fontAlgn="auto">
              <a:lnSpc>
                <a:spcPct val="84000"/>
              </a:lnSpc>
              <a:spcBef>
                <a:spcPts val="300"/>
              </a:spcBef>
              <a:spcAft>
                <a:spcPts val="0"/>
              </a:spcAft>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i="1" dirty="0" smtClean="0">
                <a:solidFill>
                  <a:srgbClr val="7F7F7F"/>
                </a:solidFill>
                <a:latin typeface="Calibri"/>
                <a:ea typeface="+mn-ea"/>
                <a:cs typeface="Courier"/>
              </a:rPr>
              <a:t>For protein docking workflow:</a:t>
            </a:r>
          </a:p>
          <a:p>
            <a:pPr marL="514350" indent="-514350" fontAlgn="auto">
              <a:lnSpc>
                <a:spcPct val="84000"/>
              </a:lnSpc>
              <a:spcBef>
                <a:spcPts val="300"/>
              </a:spcBef>
              <a:spcAft>
                <a:spcPts val="0"/>
              </a:spcAft>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endParaRPr lang="en-US" sz="1000" i="1" dirty="0">
              <a:solidFill>
                <a:srgbClr val="7F7F7F"/>
              </a:solidFill>
              <a:latin typeface="Calibri"/>
              <a:ea typeface="+mn-ea"/>
              <a:cs typeface="Courier"/>
            </a:endParaRPr>
          </a:p>
          <a:p>
            <a:pPr marL="514350" indent="-514350" fontAlgn="auto">
              <a:lnSpc>
                <a:spcPct val="84000"/>
              </a:lnSpc>
              <a:spcBef>
                <a:spcPts val="300"/>
              </a:spcBef>
              <a:spcAft>
                <a:spcPts val="0"/>
              </a:spcAft>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err="1" smtClean="0">
                <a:solidFill>
                  <a:prstClr val="black"/>
                </a:solidFill>
                <a:latin typeface="Courier"/>
                <a:ea typeface="+mn-ea"/>
                <a:cs typeface="Courier"/>
              </a:rPr>
              <a:t>foreach</a:t>
            </a:r>
            <a:r>
              <a:rPr lang="en-US" sz="3200" dirty="0" smtClean="0">
                <a:solidFill>
                  <a:prstClr val="black"/>
                </a:solidFill>
                <a:latin typeface="Courier"/>
                <a:ea typeface="+mn-ea"/>
                <a:cs typeface="Courier"/>
              </a:rPr>
              <a:t> </a:t>
            </a:r>
            <a:r>
              <a:rPr lang="en-US" sz="3200" dirty="0">
                <a:solidFill>
                  <a:prstClr val="black"/>
                </a:solidFill>
                <a:latin typeface="Courier"/>
                <a:ea typeface="+mn-ea"/>
                <a:cs typeface="Courier"/>
              </a:rPr>
              <a:t>p, </a:t>
            </a:r>
            <a:r>
              <a:rPr lang="en-US" sz="3200" dirty="0" err="1">
                <a:solidFill>
                  <a:prstClr val="black"/>
                </a:solidFill>
                <a:latin typeface="Courier"/>
                <a:ea typeface="+mn-ea"/>
                <a:cs typeface="Courier"/>
              </a:rPr>
              <a:t>i</a:t>
            </a:r>
            <a:r>
              <a:rPr lang="en-US" sz="3200" dirty="0">
                <a:solidFill>
                  <a:prstClr val="black"/>
                </a:solidFill>
                <a:latin typeface="Courier"/>
                <a:ea typeface="+mn-ea"/>
                <a:cs typeface="Courier"/>
              </a:rPr>
              <a:t> in proteins {</a:t>
            </a:r>
          </a:p>
          <a:p>
            <a:pPr marL="514350" indent="-514350" fontAlgn="auto">
              <a:lnSpc>
                <a:spcPct val="84000"/>
              </a:lnSpc>
              <a:spcBef>
                <a:spcPts val="300"/>
              </a:spcBef>
              <a:spcAft>
                <a:spcPts val="0"/>
              </a:spcAft>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prstClr val="black"/>
                </a:solidFill>
                <a:latin typeface="Courier"/>
                <a:ea typeface="+mn-ea"/>
                <a:cs typeface="Courier"/>
              </a:rPr>
              <a:t>   </a:t>
            </a:r>
            <a:r>
              <a:rPr lang="en-US" sz="3200" dirty="0" err="1">
                <a:solidFill>
                  <a:prstClr val="black"/>
                </a:solidFill>
                <a:latin typeface="Courier"/>
                <a:ea typeface="+mn-ea"/>
                <a:cs typeface="Courier"/>
              </a:rPr>
              <a:t>foreach</a:t>
            </a:r>
            <a:r>
              <a:rPr lang="en-US" sz="3200" dirty="0">
                <a:solidFill>
                  <a:prstClr val="black"/>
                </a:solidFill>
                <a:latin typeface="Courier"/>
                <a:ea typeface="+mn-ea"/>
                <a:cs typeface="Courier"/>
              </a:rPr>
              <a:t> c, j in ligands {</a:t>
            </a:r>
          </a:p>
          <a:p>
            <a:pPr marL="514350" indent="-514350" fontAlgn="auto">
              <a:lnSpc>
                <a:spcPct val="84000"/>
              </a:lnSpc>
              <a:spcBef>
                <a:spcPts val="300"/>
              </a:spcBef>
              <a:spcAft>
                <a:spcPts val="0"/>
              </a:spcAft>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prstClr val="black"/>
                </a:solidFill>
                <a:latin typeface="Courier"/>
                <a:ea typeface="+mn-ea"/>
                <a:cs typeface="Courier"/>
              </a:rPr>
              <a:t>      (structure[</a:t>
            </a:r>
            <a:r>
              <a:rPr lang="en-US" sz="3200" dirty="0" err="1">
                <a:solidFill>
                  <a:prstClr val="black"/>
                </a:solidFill>
                <a:latin typeface="Courier"/>
                <a:ea typeface="+mn-ea"/>
                <a:cs typeface="Courier"/>
              </a:rPr>
              <a:t>i,j</a:t>
            </a:r>
            <a:r>
              <a:rPr lang="en-US" sz="3200" dirty="0">
                <a:solidFill>
                  <a:prstClr val="black"/>
                </a:solidFill>
                <a:latin typeface="Courier"/>
                <a:ea typeface="+mn-ea"/>
                <a:cs typeface="Courier"/>
              </a:rPr>
              <a:t>], log[</a:t>
            </a:r>
            <a:r>
              <a:rPr lang="en-US" sz="3200" dirty="0" err="1">
                <a:solidFill>
                  <a:prstClr val="black"/>
                </a:solidFill>
                <a:latin typeface="Courier"/>
                <a:ea typeface="+mn-ea"/>
                <a:cs typeface="Courier"/>
              </a:rPr>
              <a:t>i,j</a:t>
            </a:r>
            <a:r>
              <a:rPr lang="en-US" sz="3200" dirty="0">
                <a:solidFill>
                  <a:prstClr val="black"/>
                </a:solidFill>
                <a:latin typeface="Courier"/>
                <a:ea typeface="+mn-ea"/>
                <a:cs typeface="Courier"/>
              </a:rPr>
              <a:t>]) </a:t>
            </a:r>
            <a:r>
              <a:rPr lang="en-US" sz="3200" dirty="0" smtClean="0">
                <a:solidFill>
                  <a:prstClr val="black"/>
                </a:solidFill>
                <a:latin typeface="Courier"/>
                <a:ea typeface="+mn-ea"/>
                <a:cs typeface="Courier"/>
              </a:rPr>
              <a:t>=</a:t>
            </a:r>
          </a:p>
          <a:p>
            <a:pPr marL="514350" indent="-514350" fontAlgn="auto">
              <a:lnSpc>
                <a:spcPct val="84000"/>
              </a:lnSpc>
              <a:spcBef>
                <a:spcPts val="300"/>
              </a:spcBef>
              <a:spcAft>
                <a:spcPts val="0"/>
              </a:spcAft>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smtClean="0">
                <a:solidFill>
                  <a:prstClr val="black"/>
                </a:solidFill>
                <a:latin typeface="Courier"/>
                <a:ea typeface="+mn-ea"/>
                <a:cs typeface="Courier"/>
              </a:rPr>
              <a:t>       dock</a:t>
            </a:r>
            <a:r>
              <a:rPr lang="en-US" sz="3200" dirty="0">
                <a:solidFill>
                  <a:prstClr val="black"/>
                </a:solidFill>
                <a:latin typeface="Courier"/>
                <a:ea typeface="+mn-ea"/>
                <a:cs typeface="Courier"/>
              </a:rPr>
              <a:t>(p, c, </a:t>
            </a:r>
            <a:r>
              <a:rPr lang="en-US" sz="3200" dirty="0" err="1" smtClean="0">
                <a:solidFill>
                  <a:prstClr val="black"/>
                </a:solidFill>
                <a:latin typeface="Courier"/>
                <a:ea typeface="+mn-ea"/>
                <a:cs typeface="Courier"/>
              </a:rPr>
              <a:t>minRad</a:t>
            </a:r>
            <a:r>
              <a:rPr lang="en-US" sz="3200" dirty="0" smtClean="0">
                <a:solidFill>
                  <a:prstClr val="black"/>
                </a:solidFill>
                <a:latin typeface="Courier"/>
                <a:ea typeface="+mn-ea"/>
                <a:cs typeface="Courier"/>
              </a:rPr>
              <a:t>, </a:t>
            </a:r>
            <a:r>
              <a:rPr lang="en-US" sz="3200" dirty="0" err="1" smtClean="0">
                <a:solidFill>
                  <a:prstClr val="black"/>
                </a:solidFill>
                <a:latin typeface="Courier"/>
                <a:ea typeface="+mn-ea"/>
                <a:cs typeface="Courier"/>
              </a:rPr>
              <a:t>maxRad</a:t>
            </a:r>
            <a:r>
              <a:rPr lang="en-US" sz="3200" dirty="0" smtClean="0">
                <a:solidFill>
                  <a:prstClr val="black"/>
                </a:solidFill>
                <a:latin typeface="Courier"/>
                <a:ea typeface="+mn-ea"/>
                <a:cs typeface="Courier"/>
              </a:rPr>
              <a:t>)</a:t>
            </a:r>
            <a:r>
              <a:rPr lang="en-US" sz="3200" dirty="0">
                <a:solidFill>
                  <a:prstClr val="black"/>
                </a:solidFill>
                <a:latin typeface="Courier"/>
                <a:ea typeface="+mn-ea"/>
                <a:cs typeface="Courier"/>
              </a:rPr>
              <a:t>;</a:t>
            </a:r>
          </a:p>
          <a:p>
            <a:pPr marL="514350" indent="-514350" fontAlgn="auto">
              <a:lnSpc>
                <a:spcPct val="84000"/>
              </a:lnSpc>
              <a:spcBef>
                <a:spcPts val="300"/>
              </a:spcBef>
              <a:spcAft>
                <a:spcPts val="0"/>
              </a:spcAft>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prstClr val="black"/>
                </a:solidFill>
                <a:latin typeface="Courier"/>
                <a:ea typeface="+mn-ea"/>
                <a:cs typeface="Courier"/>
              </a:rPr>
              <a:t>}</a:t>
            </a:r>
          </a:p>
          <a:p>
            <a:pPr marL="514350" indent="-514350" fontAlgn="auto">
              <a:lnSpc>
                <a:spcPct val="84000"/>
              </a:lnSpc>
              <a:spcBef>
                <a:spcPts val="300"/>
              </a:spcBef>
              <a:spcAft>
                <a:spcPts val="0"/>
              </a:spcAft>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err="1">
                <a:solidFill>
                  <a:prstClr val="black"/>
                </a:solidFill>
                <a:latin typeface="Courier"/>
                <a:ea typeface="+mn-ea"/>
                <a:cs typeface="Courier"/>
              </a:rPr>
              <a:t>scatter_plot</a:t>
            </a:r>
            <a:r>
              <a:rPr lang="en-US" sz="3200" dirty="0">
                <a:solidFill>
                  <a:prstClr val="black"/>
                </a:solidFill>
                <a:latin typeface="Courier"/>
                <a:ea typeface="+mn-ea"/>
                <a:cs typeface="Courier"/>
              </a:rPr>
              <a:t> = analyze(structure</a:t>
            </a:r>
            <a:r>
              <a:rPr lang="en-US" sz="3200" dirty="0" smtClean="0">
                <a:solidFill>
                  <a:prstClr val="black"/>
                </a:solidFill>
                <a:latin typeface="Courier"/>
                <a:ea typeface="+mn-ea"/>
                <a:cs typeface="Courier"/>
              </a:rPr>
              <a:t>)</a:t>
            </a:r>
          </a:p>
          <a:p>
            <a:pPr marL="514350" indent="-514350" fontAlgn="auto">
              <a:lnSpc>
                <a:spcPct val="84000"/>
              </a:lnSpc>
              <a:spcBef>
                <a:spcPts val="300"/>
              </a:spcBef>
              <a:spcAft>
                <a:spcPts val="0"/>
              </a:spcAft>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smtClean="0">
              <a:solidFill>
                <a:prstClr val="black"/>
              </a:solidFill>
              <a:latin typeface="Courier"/>
              <a:ea typeface="+mn-ea"/>
              <a:cs typeface="Courier"/>
            </a:endParaRPr>
          </a:p>
          <a:p>
            <a:pPr marL="514350" indent="-514350" fontAlgn="auto">
              <a:lnSpc>
                <a:spcPct val="84000"/>
              </a:lnSpc>
              <a:spcBef>
                <a:spcPts val="300"/>
              </a:spcBef>
              <a:spcAft>
                <a:spcPts val="0"/>
              </a:spcAft>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i="1" dirty="0">
                <a:solidFill>
                  <a:srgbClr val="7F7F7F"/>
                </a:solidFill>
                <a:latin typeface="Trebuchet MS"/>
                <a:ea typeface="+mn-ea"/>
                <a:cs typeface="Courier"/>
              </a:rPr>
              <a:t>T</a:t>
            </a:r>
            <a:r>
              <a:rPr lang="en-US" sz="3200" i="1" dirty="0" smtClean="0">
                <a:solidFill>
                  <a:srgbClr val="7F7F7F"/>
                </a:solidFill>
                <a:latin typeface="Trebuchet MS"/>
                <a:ea typeface="+mn-ea"/>
                <a:cs typeface="Courier"/>
              </a:rPr>
              <a:t>o run:</a:t>
            </a:r>
          </a:p>
          <a:p>
            <a:pPr marL="514350" indent="-514350" fontAlgn="auto">
              <a:lnSpc>
                <a:spcPct val="84000"/>
              </a:lnSpc>
              <a:spcBef>
                <a:spcPts val="300"/>
              </a:spcBef>
              <a:spcAft>
                <a:spcPts val="0"/>
              </a:spcAft>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endParaRPr lang="en-US" sz="1000" i="1" dirty="0">
              <a:solidFill>
                <a:srgbClr val="7F7F7F"/>
              </a:solidFill>
              <a:latin typeface="Trebuchet MS"/>
              <a:ea typeface="+mn-ea"/>
              <a:cs typeface="Courier"/>
            </a:endParaRPr>
          </a:p>
          <a:p>
            <a:pPr marL="514350" indent="-514350" fontAlgn="auto">
              <a:lnSpc>
                <a:spcPct val="84000"/>
              </a:lnSpc>
              <a:spcBef>
                <a:spcPts val="300"/>
              </a:spcBef>
              <a:spcAft>
                <a:spcPts val="0"/>
              </a:spcAft>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prstClr val="black"/>
                </a:solidFill>
                <a:latin typeface="Courier"/>
                <a:ea typeface="+mn-ea"/>
                <a:cs typeface="Courier"/>
              </a:rPr>
              <a:t>s</a:t>
            </a:r>
            <a:r>
              <a:rPr lang="en-US" sz="3200" dirty="0" smtClean="0">
                <a:solidFill>
                  <a:prstClr val="black"/>
                </a:solidFill>
                <a:latin typeface="Courier"/>
                <a:ea typeface="+mn-ea"/>
                <a:cs typeface="Courier"/>
              </a:rPr>
              <a:t>wift –site </a:t>
            </a:r>
            <a:r>
              <a:rPr lang="en-US" sz="3200" dirty="0" err="1" smtClean="0">
                <a:solidFill>
                  <a:prstClr val="black"/>
                </a:solidFill>
                <a:latin typeface="Courier"/>
                <a:ea typeface="+mn-ea"/>
                <a:cs typeface="Courier"/>
              </a:rPr>
              <a:t>tukey,blues</a:t>
            </a:r>
            <a:r>
              <a:rPr lang="en-US" sz="3200" dirty="0" smtClean="0">
                <a:solidFill>
                  <a:prstClr val="black"/>
                </a:solidFill>
                <a:latin typeface="Courier"/>
                <a:ea typeface="+mn-ea"/>
                <a:cs typeface="Courier"/>
              </a:rPr>
              <a:t> </a:t>
            </a:r>
            <a:r>
              <a:rPr lang="en-US" sz="3200" dirty="0" err="1" smtClean="0">
                <a:solidFill>
                  <a:prstClr val="black"/>
                </a:solidFill>
                <a:latin typeface="Courier"/>
                <a:ea typeface="+mn-ea"/>
                <a:cs typeface="Courier"/>
              </a:rPr>
              <a:t>dock.swift</a:t>
            </a:r>
            <a:r>
              <a:rPr lang="en-US" sz="3200" dirty="0" smtClean="0">
                <a:solidFill>
                  <a:prstClr val="black"/>
                </a:solidFill>
                <a:latin typeface="Courier"/>
                <a:ea typeface="+mn-ea"/>
                <a:cs typeface="Courier"/>
              </a:rPr>
              <a:t> </a:t>
            </a:r>
            <a:endParaRPr lang="en-US" sz="3200" dirty="0">
              <a:solidFill>
                <a:prstClr val="black"/>
              </a:solidFill>
              <a:latin typeface="Courier"/>
              <a:ea typeface="+mn-ea"/>
              <a:cs typeface="Courier"/>
            </a:endParaRPr>
          </a:p>
        </p:txBody>
      </p:sp>
      <p:sp>
        <p:nvSpPr>
          <p:cNvPr id="9" name="Title 1"/>
          <p:cNvSpPr>
            <a:spLocks noGrp="1"/>
          </p:cNvSpPr>
          <p:nvPr>
            <p:ph type="title"/>
          </p:nvPr>
        </p:nvSpPr>
        <p:spPr>
          <a:xfrm>
            <a:off x="304799" y="338666"/>
            <a:ext cx="8689975" cy="728133"/>
          </a:xfrm>
        </p:spPr>
        <p:txBody>
          <a:bodyPr/>
          <a:lstStyle/>
          <a:p>
            <a:pPr defTabSz="391794">
              <a:lnSpc>
                <a:spcPct val="94000"/>
              </a:lnSpc>
              <a:defRPr/>
            </a:pPr>
            <a:r>
              <a:rPr lang="en-US" sz="3200" b="0" dirty="0">
                <a:solidFill>
                  <a:srgbClr val="406F9E"/>
                </a:solidFill>
              </a:rPr>
              <a:t>E</a:t>
            </a:r>
            <a:r>
              <a:rPr lang="en-US" sz="3200" b="0" dirty="0" smtClean="0">
                <a:solidFill>
                  <a:srgbClr val="406F9E"/>
                </a:solidFill>
              </a:rPr>
              <a:t>xpressing this many task workflow in Swift</a:t>
            </a:r>
            <a:endParaRPr lang="en-US" sz="3200" b="0" i="1" dirty="0">
              <a:solidFill>
                <a:srgbClr val="406F9E"/>
              </a:solidFill>
            </a:endParaRPr>
          </a:p>
        </p:txBody>
      </p:sp>
    </p:spTree>
    <p:extLst>
      <p:ext uri="{BB962C8B-B14F-4D97-AF65-F5344CB8AC3E}">
        <p14:creationId xmlns:p14="http://schemas.microsoft.com/office/powerpoint/2010/main" val="27145479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2" name="Rectangle 17"/>
          <p:cNvSpPr txBox="1">
            <a:spLocks noChangeArrowheads="1"/>
          </p:cNvSpPr>
          <p:nvPr/>
        </p:nvSpPr>
        <p:spPr bwMode="auto">
          <a:xfrm>
            <a:off x="381000" y="6019799"/>
            <a:ext cx="8458200" cy="457201"/>
          </a:xfrm>
          <a:prstGeom prst="rect">
            <a:avLst/>
          </a:prstGeom>
          <a:noFill/>
          <a:ln w="9525">
            <a:noFill/>
            <a:round/>
            <a:headEnd/>
            <a:tailEnd/>
          </a:ln>
        </p:spPr>
        <p:txBody>
          <a:bodyPr lIns="90000" tIns="46800" rIns="90000" bIns="46800" anchor="b">
            <a:prstTxWarp prst="textNoShape">
              <a:avLst/>
            </a:prstTxWarp>
          </a:bodyPr>
          <a:lstStyle/>
          <a:p>
            <a:pPr algn="ctr" fontAlgn="auto">
              <a:spcBef>
                <a:spcPts val="0"/>
              </a:spcBef>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dirty="0" smtClean="0">
                <a:solidFill>
                  <a:srgbClr val="376092"/>
                </a:solidFill>
                <a:latin typeface="Calibri" charset="0"/>
                <a:ea typeface="+mn-ea"/>
                <a:cs typeface="+mn-cs"/>
              </a:rPr>
              <a:t>The Swift runtime system has drivers and algorithms to efficiently support and aggregate diverse runtime environments</a:t>
            </a:r>
            <a:endParaRPr lang="en-GB" sz="1200" dirty="0">
              <a:solidFill>
                <a:srgbClr val="FF0000"/>
              </a:solidFill>
              <a:latin typeface="Calibri" charset="0"/>
              <a:ea typeface="+mn-ea"/>
              <a:cs typeface="+mn-cs"/>
            </a:endParaRPr>
          </a:p>
        </p:txBody>
      </p:sp>
      <p:sp>
        <p:nvSpPr>
          <p:cNvPr id="69" name="Title 68"/>
          <p:cNvSpPr>
            <a:spLocks noGrp="1"/>
          </p:cNvSpPr>
          <p:nvPr>
            <p:ph type="title"/>
          </p:nvPr>
        </p:nvSpPr>
        <p:spPr>
          <a:xfrm>
            <a:off x="457200" y="274638"/>
            <a:ext cx="8229600" cy="913752"/>
          </a:xfrm>
        </p:spPr>
        <p:txBody>
          <a:bodyPr/>
          <a:lstStyle/>
          <a:p>
            <a:r>
              <a:rPr lang="en-US" sz="2400" dirty="0">
                <a:solidFill>
                  <a:srgbClr val="406F9E"/>
                </a:solidFill>
              </a:rPr>
              <a:t>Swift </a:t>
            </a:r>
            <a:r>
              <a:rPr lang="en-US" sz="2400" dirty="0" smtClean="0">
                <a:solidFill>
                  <a:srgbClr val="406F9E"/>
                </a:solidFill>
              </a:rPr>
              <a:t>enables execution </a:t>
            </a:r>
            <a:r>
              <a:rPr lang="en-US" sz="2400" dirty="0">
                <a:solidFill>
                  <a:srgbClr val="406F9E"/>
                </a:solidFill>
              </a:rPr>
              <a:t>of simulation </a:t>
            </a:r>
            <a:r>
              <a:rPr lang="en-US" sz="2400" dirty="0" smtClean="0">
                <a:solidFill>
                  <a:srgbClr val="406F9E"/>
                </a:solidFill>
              </a:rPr>
              <a:t>campaigns across multiple HPC and </a:t>
            </a:r>
            <a:r>
              <a:rPr lang="en-US" sz="2400" dirty="0">
                <a:solidFill>
                  <a:srgbClr val="406F9E"/>
                </a:solidFill>
              </a:rPr>
              <a:t>cloud resources</a:t>
            </a:r>
          </a:p>
        </p:txBody>
      </p:sp>
      <p:sp>
        <p:nvSpPr>
          <p:cNvPr id="37" name="TextBox 36"/>
          <p:cNvSpPr txBox="1"/>
          <p:nvPr/>
        </p:nvSpPr>
        <p:spPr>
          <a:xfrm>
            <a:off x="-22631400" y="-9525000"/>
            <a:ext cx="184666" cy="369332"/>
          </a:xfrm>
          <a:prstGeom prst="rect">
            <a:avLst/>
          </a:prstGeom>
          <a:noFill/>
        </p:spPr>
        <p:txBody>
          <a:bodyPr wrap="none" rtlCol="0">
            <a:spAutoFit/>
          </a:bodyPr>
          <a:lstStyle/>
          <a:p>
            <a:pPr fontAlgn="auto">
              <a:spcBef>
                <a:spcPts val="0"/>
              </a:spcBef>
              <a:spcAft>
                <a:spcPts val="0"/>
              </a:spcAft>
            </a:pPr>
            <a:endParaRPr lang="en-US" sz="1800" dirty="0">
              <a:solidFill>
                <a:prstClr val="black"/>
              </a:solidFill>
              <a:latin typeface="Calibri"/>
              <a:ea typeface="+mn-ea"/>
              <a:cs typeface="+mn-cs"/>
            </a:endParaRPr>
          </a:p>
        </p:txBody>
      </p:sp>
      <p:sp>
        <p:nvSpPr>
          <p:cNvPr id="29" name="Slide Number Placeholder 28"/>
          <p:cNvSpPr>
            <a:spLocks noGrp="1"/>
          </p:cNvSpPr>
          <p:nvPr>
            <p:ph type="sldNum" sz="quarter" idx="12"/>
          </p:nvPr>
        </p:nvSpPr>
        <p:spPr/>
        <p:txBody>
          <a:bodyPr/>
          <a:lstStyle/>
          <a:p>
            <a:pPr>
              <a:defRPr/>
            </a:pPr>
            <a:fld id="{8BEE434E-B384-A245-84B1-C534A8D54264}" type="slidenum">
              <a:rPr lang="en-US" smtClean="0">
                <a:solidFill>
                  <a:prstClr val="black"/>
                </a:solidFill>
                <a:latin typeface="Calibri"/>
              </a:rPr>
              <a:pPr>
                <a:defRPr/>
              </a:pPr>
              <a:t>6</a:t>
            </a:fld>
            <a:endParaRPr lang="en-US">
              <a:solidFill>
                <a:prstClr val="black"/>
              </a:solidFill>
              <a:latin typeface="Calibri"/>
            </a:endParaRPr>
          </a:p>
        </p:txBody>
      </p:sp>
      <p:pic>
        <p:nvPicPr>
          <p:cNvPr id="30" name="Picture 2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820400" y="22829031"/>
            <a:ext cx="4217242" cy="1707369"/>
          </a:xfrm>
          <a:prstGeom prst="rect">
            <a:avLst/>
          </a:prstGeom>
        </p:spPr>
      </p:pic>
      <p:pic>
        <p:nvPicPr>
          <p:cNvPr id="34" name="Picture 3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972800" y="22981431"/>
            <a:ext cx="4217242" cy="1707369"/>
          </a:xfrm>
          <a:prstGeom prst="rect">
            <a:avLst/>
          </a:prstGeom>
        </p:spPr>
      </p:pic>
      <p:pic>
        <p:nvPicPr>
          <p:cNvPr id="36" name="Picture 3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125200" y="23133831"/>
            <a:ext cx="4217242" cy="1707369"/>
          </a:xfrm>
          <a:prstGeom prst="rect">
            <a:avLst/>
          </a:prstGeom>
        </p:spPr>
      </p:pic>
      <p:pic>
        <p:nvPicPr>
          <p:cNvPr id="38" name="Picture 3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277600" y="23286231"/>
            <a:ext cx="4217242" cy="1707369"/>
          </a:xfrm>
          <a:prstGeom prst="rect">
            <a:avLst/>
          </a:prstGeom>
        </p:spPr>
      </p:pic>
      <p:pic>
        <p:nvPicPr>
          <p:cNvPr id="39" name="Picture 3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430000" y="23438631"/>
            <a:ext cx="4217242" cy="1707369"/>
          </a:xfrm>
          <a:prstGeom prst="rect">
            <a:avLst/>
          </a:prstGeom>
        </p:spPr>
      </p:pic>
      <p:pic>
        <p:nvPicPr>
          <p:cNvPr id="40" name="Picture 3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582400" y="23591031"/>
            <a:ext cx="4217242" cy="1707369"/>
          </a:xfrm>
          <a:prstGeom prst="rect">
            <a:avLst/>
          </a:prstGeom>
        </p:spPr>
      </p:pic>
      <p:pic>
        <p:nvPicPr>
          <p:cNvPr id="41" name="Picture 4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734800" y="23743431"/>
            <a:ext cx="4217242" cy="1707369"/>
          </a:xfrm>
          <a:prstGeom prst="rect">
            <a:avLst/>
          </a:prstGeom>
        </p:spPr>
      </p:pic>
      <p:pic>
        <p:nvPicPr>
          <p:cNvPr id="46" name="Picture 45" descr="swift logo - blue.pdf"/>
          <p:cNvPicPr>
            <a:picLocks noChangeAspect="1"/>
          </p:cNvPicPr>
          <p:nvPr/>
        </p:nvPicPr>
        <p:blipFill>
          <a:blip r:embed="rId4"/>
          <a:stretch>
            <a:fillRect/>
          </a:stretch>
        </p:blipFill>
        <p:spPr>
          <a:xfrm>
            <a:off x="-26517600" y="27326595"/>
            <a:ext cx="10439400" cy="7829550"/>
          </a:xfrm>
          <a:prstGeom prst="rect">
            <a:avLst/>
          </a:prstGeom>
        </p:spPr>
      </p:pic>
      <p:pic>
        <p:nvPicPr>
          <p:cNvPr id="47" name="Picture 46" descr="swift logo - blue.pdf"/>
          <p:cNvPicPr>
            <a:picLocks noChangeAspect="1"/>
          </p:cNvPicPr>
          <p:nvPr/>
        </p:nvPicPr>
        <p:blipFill>
          <a:blip r:embed="rId4"/>
          <a:stretch>
            <a:fillRect/>
          </a:stretch>
        </p:blipFill>
        <p:spPr>
          <a:xfrm>
            <a:off x="-26365200" y="27478995"/>
            <a:ext cx="10439400" cy="7829550"/>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66800" y="7239000"/>
            <a:ext cx="1663700" cy="629015"/>
          </a:xfrm>
          <a:prstGeom prst="rect">
            <a:avLst/>
          </a:prstGeom>
        </p:spPr>
      </p:pic>
      <p:pic>
        <p:nvPicPr>
          <p:cNvPr id="52" name="Picture 5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352800" y="7162800"/>
            <a:ext cx="3733800" cy="914400"/>
          </a:xfrm>
          <a:prstGeom prst="rect">
            <a:avLst/>
          </a:prstGeom>
        </p:spPr>
      </p:pic>
      <p:grpSp>
        <p:nvGrpSpPr>
          <p:cNvPr id="62" name="Group 61"/>
          <p:cNvGrpSpPr/>
          <p:nvPr/>
        </p:nvGrpSpPr>
        <p:grpSpPr>
          <a:xfrm>
            <a:off x="-5189463" y="29804313"/>
            <a:ext cx="1539726" cy="1102680"/>
            <a:chOff x="7162800" y="5069520"/>
            <a:chExt cx="1539726" cy="1102680"/>
          </a:xfrm>
        </p:grpSpPr>
        <p:sp>
          <p:nvSpPr>
            <p:cNvPr id="63" name="Rounded Rectangle 62"/>
            <p:cNvSpPr/>
            <p:nvPr/>
          </p:nvSpPr>
          <p:spPr>
            <a:xfrm>
              <a:off x="7483326" y="5069520"/>
              <a:ext cx="1219200" cy="533400"/>
            </a:xfrm>
            <a:prstGeom prst="round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analyze</a:t>
              </a:r>
              <a:endParaRPr lang="en-US" sz="1800" dirty="0">
                <a:solidFill>
                  <a:prstClr val="white"/>
                </a:solidFill>
                <a:latin typeface="Calibri"/>
              </a:endParaRPr>
            </a:p>
          </p:txBody>
        </p:sp>
        <p:sp>
          <p:nvSpPr>
            <p:cNvPr id="64" name="Rounded Rectangle 63"/>
            <p:cNvSpPr/>
            <p:nvPr/>
          </p:nvSpPr>
          <p:spPr>
            <a:xfrm>
              <a:off x="7391400" y="5181600"/>
              <a:ext cx="1219200" cy="533400"/>
            </a:xfrm>
            <a:prstGeom prst="roundRect">
              <a:avLst/>
            </a:prstGeom>
            <a:solidFill>
              <a:srgbClr val="4BACC6"/>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colorize</a:t>
              </a:r>
            </a:p>
          </p:txBody>
        </p:sp>
        <p:sp>
          <p:nvSpPr>
            <p:cNvPr id="65" name="Rounded Rectangle 64"/>
            <p:cNvSpPr/>
            <p:nvPr/>
          </p:nvSpPr>
          <p:spPr>
            <a:xfrm>
              <a:off x="7315200" y="5334000"/>
              <a:ext cx="1219200" cy="533400"/>
            </a:xfrm>
            <a:prstGeom prst="round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assemble</a:t>
              </a:r>
              <a:endParaRPr lang="en-US" sz="1800" dirty="0">
                <a:solidFill>
                  <a:prstClr val="white"/>
                </a:solidFill>
                <a:latin typeface="Calibri"/>
              </a:endParaRPr>
            </a:p>
          </p:txBody>
        </p:sp>
        <p:sp>
          <p:nvSpPr>
            <p:cNvPr id="67" name="Rounded Rectangle 66"/>
            <p:cNvSpPr/>
            <p:nvPr/>
          </p:nvSpPr>
          <p:spPr>
            <a:xfrm>
              <a:off x="7239000" y="5486400"/>
              <a:ext cx="1219200" cy="533400"/>
            </a:xfrm>
            <a:prstGeom prst="round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mark</a:t>
              </a:r>
              <a:endParaRPr lang="en-US" sz="1800" dirty="0">
                <a:solidFill>
                  <a:prstClr val="white"/>
                </a:solidFill>
                <a:latin typeface="Calibri"/>
              </a:endParaRPr>
            </a:p>
          </p:txBody>
        </p:sp>
        <p:sp>
          <p:nvSpPr>
            <p:cNvPr id="68" name="Rounded Rectangle 67"/>
            <p:cNvSpPr/>
            <p:nvPr/>
          </p:nvSpPr>
          <p:spPr>
            <a:xfrm>
              <a:off x="7162800" y="5638800"/>
              <a:ext cx="12192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3600" dirty="0" smtClean="0">
                  <a:solidFill>
                    <a:prstClr val="white"/>
                  </a:solidFill>
                  <a:latin typeface="Calibri"/>
                </a:rPr>
                <a:t>apps</a:t>
              </a:r>
            </a:p>
          </p:txBody>
        </p:sp>
      </p:grpSp>
      <p:grpSp>
        <p:nvGrpSpPr>
          <p:cNvPr id="70" name="Group 69"/>
          <p:cNvGrpSpPr/>
          <p:nvPr/>
        </p:nvGrpSpPr>
        <p:grpSpPr>
          <a:xfrm>
            <a:off x="-5037063" y="29956713"/>
            <a:ext cx="1539726" cy="1102680"/>
            <a:chOff x="7162800" y="5069520"/>
            <a:chExt cx="1539726" cy="1102680"/>
          </a:xfrm>
        </p:grpSpPr>
        <p:sp>
          <p:nvSpPr>
            <p:cNvPr id="71" name="Rounded Rectangle 70"/>
            <p:cNvSpPr/>
            <p:nvPr/>
          </p:nvSpPr>
          <p:spPr>
            <a:xfrm>
              <a:off x="7483326" y="5069520"/>
              <a:ext cx="1219200" cy="533400"/>
            </a:xfrm>
            <a:prstGeom prst="round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analyze</a:t>
              </a:r>
              <a:endParaRPr lang="en-US" sz="1800" dirty="0">
                <a:solidFill>
                  <a:prstClr val="white"/>
                </a:solidFill>
                <a:latin typeface="Calibri"/>
              </a:endParaRPr>
            </a:p>
          </p:txBody>
        </p:sp>
        <p:sp>
          <p:nvSpPr>
            <p:cNvPr id="72" name="Rounded Rectangle 71"/>
            <p:cNvSpPr/>
            <p:nvPr/>
          </p:nvSpPr>
          <p:spPr>
            <a:xfrm>
              <a:off x="7391400" y="5181600"/>
              <a:ext cx="1219200" cy="533400"/>
            </a:xfrm>
            <a:prstGeom prst="roundRect">
              <a:avLst/>
            </a:prstGeom>
            <a:solidFill>
              <a:srgbClr val="4BACC6"/>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colorize</a:t>
              </a:r>
            </a:p>
          </p:txBody>
        </p:sp>
        <p:sp>
          <p:nvSpPr>
            <p:cNvPr id="73" name="Rounded Rectangle 72"/>
            <p:cNvSpPr/>
            <p:nvPr/>
          </p:nvSpPr>
          <p:spPr>
            <a:xfrm>
              <a:off x="7315200" y="5334000"/>
              <a:ext cx="1219200" cy="533400"/>
            </a:xfrm>
            <a:prstGeom prst="round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assemble</a:t>
              </a:r>
              <a:endParaRPr lang="en-US" sz="1800" dirty="0">
                <a:solidFill>
                  <a:prstClr val="white"/>
                </a:solidFill>
                <a:latin typeface="Calibri"/>
              </a:endParaRPr>
            </a:p>
          </p:txBody>
        </p:sp>
        <p:sp>
          <p:nvSpPr>
            <p:cNvPr id="74" name="Rounded Rectangle 73"/>
            <p:cNvSpPr/>
            <p:nvPr/>
          </p:nvSpPr>
          <p:spPr>
            <a:xfrm>
              <a:off x="7239000" y="5486400"/>
              <a:ext cx="1219200" cy="533400"/>
            </a:xfrm>
            <a:prstGeom prst="round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mark</a:t>
              </a:r>
              <a:endParaRPr lang="en-US" sz="1800" dirty="0">
                <a:solidFill>
                  <a:prstClr val="white"/>
                </a:solidFill>
                <a:latin typeface="Calibri"/>
              </a:endParaRPr>
            </a:p>
          </p:txBody>
        </p:sp>
        <p:sp>
          <p:nvSpPr>
            <p:cNvPr id="75" name="Rounded Rectangle 74"/>
            <p:cNvSpPr/>
            <p:nvPr/>
          </p:nvSpPr>
          <p:spPr>
            <a:xfrm>
              <a:off x="7162800" y="5638800"/>
              <a:ext cx="12192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3600" dirty="0" smtClean="0">
                  <a:solidFill>
                    <a:prstClr val="white"/>
                  </a:solidFill>
                  <a:latin typeface="Calibri"/>
                </a:rPr>
                <a:t>apps</a:t>
              </a:r>
            </a:p>
          </p:txBody>
        </p:sp>
      </p:grpSp>
      <p:grpSp>
        <p:nvGrpSpPr>
          <p:cNvPr id="76" name="Group 75"/>
          <p:cNvGrpSpPr/>
          <p:nvPr/>
        </p:nvGrpSpPr>
        <p:grpSpPr>
          <a:xfrm>
            <a:off x="-4884663" y="30109113"/>
            <a:ext cx="1539726" cy="1102680"/>
            <a:chOff x="7162800" y="5069520"/>
            <a:chExt cx="1539726" cy="1102680"/>
          </a:xfrm>
        </p:grpSpPr>
        <p:sp>
          <p:nvSpPr>
            <p:cNvPr id="77" name="Rounded Rectangle 76"/>
            <p:cNvSpPr/>
            <p:nvPr/>
          </p:nvSpPr>
          <p:spPr>
            <a:xfrm>
              <a:off x="7483326" y="5069520"/>
              <a:ext cx="1219200" cy="533400"/>
            </a:xfrm>
            <a:prstGeom prst="round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analyze</a:t>
              </a:r>
              <a:endParaRPr lang="en-US" sz="1800" dirty="0">
                <a:solidFill>
                  <a:prstClr val="white"/>
                </a:solidFill>
                <a:latin typeface="Calibri"/>
              </a:endParaRPr>
            </a:p>
          </p:txBody>
        </p:sp>
        <p:sp>
          <p:nvSpPr>
            <p:cNvPr id="78" name="Rounded Rectangle 77"/>
            <p:cNvSpPr/>
            <p:nvPr/>
          </p:nvSpPr>
          <p:spPr>
            <a:xfrm>
              <a:off x="7391400" y="5181600"/>
              <a:ext cx="1219200" cy="533400"/>
            </a:xfrm>
            <a:prstGeom prst="roundRect">
              <a:avLst/>
            </a:prstGeom>
            <a:solidFill>
              <a:srgbClr val="4BACC6"/>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colorize</a:t>
              </a:r>
            </a:p>
          </p:txBody>
        </p:sp>
        <p:sp>
          <p:nvSpPr>
            <p:cNvPr id="79" name="Rounded Rectangle 78"/>
            <p:cNvSpPr/>
            <p:nvPr/>
          </p:nvSpPr>
          <p:spPr>
            <a:xfrm>
              <a:off x="7315200" y="5334000"/>
              <a:ext cx="1219200" cy="533400"/>
            </a:xfrm>
            <a:prstGeom prst="round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assemble</a:t>
              </a:r>
              <a:endParaRPr lang="en-US" sz="1800" dirty="0">
                <a:solidFill>
                  <a:prstClr val="white"/>
                </a:solidFill>
                <a:latin typeface="Calibri"/>
              </a:endParaRPr>
            </a:p>
          </p:txBody>
        </p:sp>
        <p:sp>
          <p:nvSpPr>
            <p:cNvPr id="80" name="Rounded Rectangle 79"/>
            <p:cNvSpPr/>
            <p:nvPr/>
          </p:nvSpPr>
          <p:spPr>
            <a:xfrm>
              <a:off x="7239000" y="5486400"/>
              <a:ext cx="1219200" cy="533400"/>
            </a:xfrm>
            <a:prstGeom prst="round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mark</a:t>
              </a:r>
              <a:endParaRPr lang="en-US" sz="1800" dirty="0">
                <a:solidFill>
                  <a:prstClr val="white"/>
                </a:solidFill>
                <a:latin typeface="Calibri"/>
              </a:endParaRPr>
            </a:p>
          </p:txBody>
        </p:sp>
        <p:sp>
          <p:nvSpPr>
            <p:cNvPr id="81" name="Rounded Rectangle 80"/>
            <p:cNvSpPr/>
            <p:nvPr/>
          </p:nvSpPr>
          <p:spPr>
            <a:xfrm>
              <a:off x="7162800" y="5638800"/>
              <a:ext cx="12192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3600" dirty="0" smtClean="0">
                  <a:solidFill>
                    <a:prstClr val="white"/>
                  </a:solidFill>
                  <a:latin typeface="Calibri"/>
                </a:rPr>
                <a:t>apps</a:t>
              </a:r>
            </a:p>
          </p:txBody>
        </p:sp>
      </p:grpSp>
      <p:grpSp>
        <p:nvGrpSpPr>
          <p:cNvPr id="82" name="Group 81"/>
          <p:cNvGrpSpPr/>
          <p:nvPr/>
        </p:nvGrpSpPr>
        <p:grpSpPr>
          <a:xfrm>
            <a:off x="-4732263" y="30261513"/>
            <a:ext cx="1539726" cy="1102680"/>
            <a:chOff x="7162800" y="5069520"/>
            <a:chExt cx="1539726" cy="1102680"/>
          </a:xfrm>
        </p:grpSpPr>
        <p:sp>
          <p:nvSpPr>
            <p:cNvPr id="83" name="Rounded Rectangle 82"/>
            <p:cNvSpPr/>
            <p:nvPr/>
          </p:nvSpPr>
          <p:spPr>
            <a:xfrm>
              <a:off x="7483326" y="5069520"/>
              <a:ext cx="1219200" cy="533400"/>
            </a:xfrm>
            <a:prstGeom prst="round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analyze</a:t>
              </a:r>
              <a:endParaRPr lang="en-US" sz="1800" dirty="0">
                <a:solidFill>
                  <a:prstClr val="white"/>
                </a:solidFill>
                <a:latin typeface="Calibri"/>
              </a:endParaRPr>
            </a:p>
          </p:txBody>
        </p:sp>
        <p:sp>
          <p:nvSpPr>
            <p:cNvPr id="84" name="Rounded Rectangle 83"/>
            <p:cNvSpPr/>
            <p:nvPr/>
          </p:nvSpPr>
          <p:spPr>
            <a:xfrm>
              <a:off x="7391400" y="5181600"/>
              <a:ext cx="1219200" cy="533400"/>
            </a:xfrm>
            <a:prstGeom prst="roundRect">
              <a:avLst/>
            </a:prstGeom>
            <a:solidFill>
              <a:srgbClr val="4BACC6"/>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colorize</a:t>
              </a:r>
            </a:p>
          </p:txBody>
        </p:sp>
        <p:sp>
          <p:nvSpPr>
            <p:cNvPr id="85" name="Rounded Rectangle 84"/>
            <p:cNvSpPr/>
            <p:nvPr/>
          </p:nvSpPr>
          <p:spPr>
            <a:xfrm>
              <a:off x="7315200" y="5334000"/>
              <a:ext cx="1219200" cy="533400"/>
            </a:xfrm>
            <a:prstGeom prst="round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assemble</a:t>
              </a:r>
              <a:endParaRPr lang="en-US" sz="1800" dirty="0">
                <a:solidFill>
                  <a:prstClr val="white"/>
                </a:solidFill>
                <a:latin typeface="Calibri"/>
              </a:endParaRPr>
            </a:p>
          </p:txBody>
        </p:sp>
        <p:sp>
          <p:nvSpPr>
            <p:cNvPr id="86" name="Rounded Rectangle 85"/>
            <p:cNvSpPr/>
            <p:nvPr/>
          </p:nvSpPr>
          <p:spPr>
            <a:xfrm>
              <a:off x="7239000" y="5486400"/>
              <a:ext cx="1219200" cy="533400"/>
            </a:xfrm>
            <a:prstGeom prst="round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mark</a:t>
              </a:r>
              <a:endParaRPr lang="en-US" sz="1800" dirty="0">
                <a:solidFill>
                  <a:prstClr val="white"/>
                </a:solidFill>
                <a:latin typeface="Calibri"/>
              </a:endParaRPr>
            </a:p>
          </p:txBody>
        </p:sp>
        <p:sp>
          <p:nvSpPr>
            <p:cNvPr id="87" name="Rounded Rectangle 86"/>
            <p:cNvSpPr/>
            <p:nvPr/>
          </p:nvSpPr>
          <p:spPr>
            <a:xfrm>
              <a:off x="7162800" y="5638800"/>
              <a:ext cx="12192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3600" dirty="0" smtClean="0">
                  <a:solidFill>
                    <a:prstClr val="white"/>
                  </a:solidFill>
                  <a:latin typeface="Calibri"/>
                </a:rPr>
                <a:t>apps</a:t>
              </a:r>
            </a:p>
          </p:txBody>
        </p:sp>
      </p:grpSp>
      <p:grpSp>
        <p:nvGrpSpPr>
          <p:cNvPr id="88" name="Group 87"/>
          <p:cNvGrpSpPr/>
          <p:nvPr/>
        </p:nvGrpSpPr>
        <p:grpSpPr>
          <a:xfrm>
            <a:off x="-4579863" y="30413913"/>
            <a:ext cx="1539726" cy="1102680"/>
            <a:chOff x="7162800" y="5069520"/>
            <a:chExt cx="1539726" cy="1102680"/>
          </a:xfrm>
        </p:grpSpPr>
        <p:sp>
          <p:nvSpPr>
            <p:cNvPr id="89" name="Rounded Rectangle 88"/>
            <p:cNvSpPr/>
            <p:nvPr/>
          </p:nvSpPr>
          <p:spPr>
            <a:xfrm>
              <a:off x="7483326" y="5069520"/>
              <a:ext cx="1219200" cy="533400"/>
            </a:xfrm>
            <a:prstGeom prst="round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analyze</a:t>
              </a:r>
              <a:endParaRPr lang="en-US" sz="1800" dirty="0">
                <a:solidFill>
                  <a:prstClr val="white"/>
                </a:solidFill>
                <a:latin typeface="Calibri"/>
              </a:endParaRPr>
            </a:p>
          </p:txBody>
        </p:sp>
        <p:sp>
          <p:nvSpPr>
            <p:cNvPr id="90" name="Rounded Rectangle 89"/>
            <p:cNvSpPr/>
            <p:nvPr/>
          </p:nvSpPr>
          <p:spPr>
            <a:xfrm>
              <a:off x="7391400" y="5181600"/>
              <a:ext cx="1219200" cy="533400"/>
            </a:xfrm>
            <a:prstGeom prst="roundRect">
              <a:avLst/>
            </a:prstGeom>
            <a:solidFill>
              <a:srgbClr val="4BACC6"/>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colorize</a:t>
              </a:r>
            </a:p>
          </p:txBody>
        </p:sp>
        <p:sp>
          <p:nvSpPr>
            <p:cNvPr id="91" name="Rounded Rectangle 90"/>
            <p:cNvSpPr/>
            <p:nvPr/>
          </p:nvSpPr>
          <p:spPr>
            <a:xfrm>
              <a:off x="7315200" y="5334000"/>
              <a:ext cx="1219200" cy="533400"/>
            </a:xfrm>
            <a:prstGeom prst="round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assemble</a:t>
              </a:r>
              <a:endParaRPr lang="en-US" sz="1800" dirty="0">
                <a:solidFill>
                  <a:prstClr val="white"/>
                </a:solidFill>
                <a:latin typeface="Calibri"/>
              </a:endParaRPr>
            </a:p>
          </p:txBody>
        </p:sp>
        <p:sp>
          <p:nvSpPr>
            <p:cNvPr id="92" name="Rounded Rectangle 91"/>
            <p:cNvSpPr/>
            <p:nvPr/>
          </p:nvSpPr>
          <p:spPr>
            <a:xfrm>
              <a:off x="7239000" y="5486400"/>
              <a:ext cx="1219200" cy="533400"/>
            </a:xfrm>
            <a:prstGeom prst="round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prstClr val="white"/>
                  </a:solidFill>
                  <a:latin typeface="Calibri"/>
                </a:rPr>
                <a:t>mark</a:t>
              </a:r>
              <a:endParaRPr lang="en-US" sz="1800" dirty="0">
                <a:solidFill>
                  <a:prstClr val="white"/>
                </a:solidFill>
                <a:latin typeface="Calibri"/>
              </a:endParaRPr>
            </a:p>
          </p:txBody>
        </p:sp>
        <p:sp>
          <p:nvSpPr>
            <p:cNvPr id="93" name="Rounded Rectangle 92"/>
            <p:cNvSpPr/>
            <p:nvPr/>
          </p:nvSpPr>
          <p:spPr>
            <a:xfrm>
              <a:off x="7162800" y="5638800"/>
              <a:ext cx="12192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3600" dirty="0" smtClean="0">
                  <a:solidFill>
                    <a:prstClr val="white"/>
                  </a:solidFill>
                  <a:latin typeface="Calibri"/>
                </a:rPr>
                <a:t>apps</a:t>
              </a:r>
            </a:p>
          </p:txBody>
        </p:sp>
      </p:grpSp>
      <p:grpSp>
        <p:nvGrpSpPr>
          <p:cNvPr id="19" name="Group 18"/>
          <p:cNvGrpSpPr/>
          <p:nvPr/>
        </p:nvGrpSpPr>
        <p:grpSpPr>
          <a:xfrm>
            <a:off x="609600" y="2968989"/>
            <a:ext cx="5296726" cy="3048000"/>
            <a:chOff x="609600" y="2514600"/>
            <a:chExt cx="5296726" cy="3048000"/>
          </a:xfrm>
        </p:grpSpPr>
        <p:sp>
          <p:nvSpPr>
            <p:cNvPr id="61442" name="AutoShape 3"/>
            <p:cNvSpPr>
              <a:spLocks noChangeArrowheads="1"/>
            </p:cNvSpPr>
            <p:nvPr/>
          </p:nvSpPr>
          <p:spPr bwMode="auto">
            <a:xfrm>
              <a:off x="609600" y="2514600"/>
              <a:ext cx="5296726" cy="3048000"/>
            </a:xfrm>
            <a:prstGeom prst="roundRect">
              <a:avLst>
                <a:gd name="adj" fmla="val 16667"/>
              </a:avLst>
            </a:prstGeom>
            <a:solidFill>
              <a:srgbClr val="FFFFFF"/>
            </a:solidFill>
            <a:ln w="25400">
              <a:solidFill>
                <a:srgbClr val="7F7F7F"/>
              </a:solidFill>
              <a:miter lim="800000"/>
              <a:headEnd/>
              <a:tailEnd/>
            </a:ln>
          </p:spPr>
          <p:txBody>
            <a:bodyPr wrap="none" lIns="365760" tIns="46800" rIns="90000" bIns="46800">
              <a:prstTxWarp prst="textNoShape">
                <a:avLst/>
              </a:prstTxWarp>
            </a:bodyPr>
            <a:lstStyle/>
            <a:p>
              <a:pP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p:txBody>
        </p:sp>
        <p:sp>
          <p:nvSpPr>
            <p:cNvPr id="61445" name="AutoShape 3"/>
            <p:cNvSpPr>
              <a:spLocks noChangeArrowheads="1"/>
            </p:cNvSpPr>
            <p:nvPr/>
          </p:nvSpPr>
          <p:spPr bwMode="auto">
            <a:xfrm>
              <a:off x="2628900" y="2981218"/>
              <a:ext cx="2209799" cy="1057382"/>
            </a:xfrm>
            <a:prstGeom prst="roundRect">
              <a:avLst>
                <a:gd name="adj" fmla="val 16667"/>
              </a:avLst>
            </a:prstGeom>
            <a:solidFill>
              <a:srgbClr val="FFFFFF"/>
            </a:solidFill>
            <a:ln w="25400">
              <a:solidFill>
                <a:srgbClr val="558ED5"/>
              </a:solidFill>
              <a:miter lim="800000"/>
              <a:headEnd/>
              <a:tailEnd/>
            </a:ln>
          </p:spPr>
          <p:txBody>
            <a:bodyPr wrap="none" lIns="90000" tIns="46800" rIns="90000" bIns="46800" anchor="b" anchorCtr="1">
              <a:prstTxWarp prst="textNoShape">
                <a:avLst/>
              </a:prstTxWarp>
            </a:bodyPr>
            <a:lstStyle/>
            <a:p>
              <a:pPr algn="ct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000" dirty="0">
                <a:solidFill>
                  <a:srgbClr val="000000"/>
                </a:solidFill>
                <a:latin typeface="Verdana" charset="0"/>
                <a:ea typeface="Arial" charset="0"/>
                <a:cs typeface="Arial" charset="0"/>
              </a:endParaRPr>
            </a:p>
          </p:txBody>
        </p:sp>
        <p:sp>
          <p:nvSpPr>
            <p:cNvPr id="61476" name="AutoShape 19"/>
            <p:cNvSpPr>
              <a:spLocks noChangeArrowheads="1"/>
            </p:cNvSpPr>
            <p:nvPr/>
          </p:nvSpPr>
          <p:spPr bwMode="auto">
            <a:xfrm>
              <a:off x="1009045" y="2971800"/>
              <a:ext cx="1124556" cy="1086491"/>
            </a:xfrm>
            <a:prstGeom prst="flowChartDocument">
              <a:avLst/>
            </a:prstGeom>
            <a:solidFill>
              <a:srgbClr val="FFFFFF"/>
            </a:solidFill>
            <a:ln w="25400">
              <a:solidFill>
                <a:srgbClr val="558ED5"/>
              </a:solidFill>
              <a:miter lim="800000"/>
              <a:headEnd/>
              <a:tailEnd/>
            </a:ln>
          </p:spPr>
          <p:txBody>
            <a:bodyPr wrap="none" lIns="90000" tIns="46800" rIns="90000" bIns="46800" anchor="ctr" anchorCtr="1">
              <a:prstTxWarp prst="textNoShape">
                <a:avLst/>
              </a:prstTxWarp>
            </a:bodyPr>
            <a:lstStyle/>
            <a:p>
              <a:pPr algn="ct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600" dirty="0">
                <a:solidFill>
                  <a:srgbClr val="000000"/>
                </a:solidFill>
                <a:latin typeface="Verdana" charset="0"/>
                <a:ea typeface="Arial" charset="0"/>
                <a:cs typeface="Arial" charset="0"/>
              </a:endParaRPr>
            </a:p>
          </p:txBody>
        </p:sp>
        <p:sp>
          <p:nvSpPr>
            <p:cNvPr id="61457" name="Line 40"/>
            <p:cNvSpPr>
              <a:spLocks noChangeShapeType="1"/>
            </p:cNvSpPr>
            <p:nvPr/>
          </p:nvSpPr>
          <p:spPr bwMode="auto">
            <a:xfrm flipV="1">
              <a:off x="2133600" y="3429000"/>
              <a:ext cx="483408" cy="0"/>
            </a:xfrm>
            <a:prstGeom prst="line">
              <a:avLst/>
            </a:prstGeom>
            <a:noFill/>
            <a:ln w="50800" cap="flat" cmpd="sng" algn="ctr">
              <a:solidFill>
                <a:schemeClr val="tx2">
                  <a:lumMod val="40000"/>
                  <a:lumOff val="60000"/>
                </a:schemeClr>
              </a:solidFill>
              <a:prstDash val="solid"/>
              <a:miter lim="800000"/>
              <a:headEnd type="none" w="med" len="med"/>
              <a:tailEnd type="triangle" w="med" len="med"/>
            </a:ln>
          </p:spPr>
          <p:txBody>
            <a:bodyPr>
              <a:prstTxWarp prst="textNoShape">
                <a:avLst/>
              </a:prstTxWarp>
            </a:bodyPr>
            <a:lstStyle/>
            <a:p>
              <a:pPr fontAlgn="auto">
                <a:spcBef>
                  <a:spcPts val="0"/>
                </a:spcBef>
                <a:spcAft>
                  <a:spcPts val="0"/>
                </a:spcAft>
              </a:pPr>
              <a:endParaRPr lang="en-US" sz="1800">
                <a:solidFill>
                  <a:prstClr val="black"/>
                </a:solidFill>
                <a:latin typeface="Calibri"/>
                <a:ea typeface="+mn-ea"/>
                <a:cs typeface="+mn-cs"/>
              </a:endParaRPr>
            </a:p>
          </p:txBody>
        </p:sp>
        <p:sp>
          <p:nvSpPr>
            <p:cNvPr id="23" name="AutoShape 25"/>
            <p:cNvSpPr>
              <a:spLocks noChangeArrowheads="1"/>
            </p:cNvSpPr>
            <p:nvPr/>
          </p:nvSpPr>
          <p:spPr bwMode="auto">
            <a:xfrm>
              <a:off x="2959100" y="4343400"/>
              <a:ext cx="1554845" cy="653265"/>
            </a:xfrm>
            <a:prstGeom prst="can">
              <a:avLst>
                <a:gd name="adj" fmla="val 25000"/>
              </a:avLst>
            </a:prstGeom>
            <a:solidFill>
              <a:srgbClr val="FFFFFF"/>
            </a:solidFill>
            <a:ln w="25400">
              <a:solidFill>
                <a:schemeClr val="tx2">
                  <a:lumMod val="60000"/>
                  <a:lumOff val="40000"/>
                </a:schemeClr>
              </a:solidFill>
              <a:miter lim="800000"/>
              <a:headEnd/>
              <a:tailEnd/>
            </a:ln>
          </p:spPr>
          <p:txBody>
            <a:bodyPr wrap="none" lIns="90000" tIns="46800" rIns="90000" bIns="46800" anchor="ctr" anchorCtr="1">
              <a:prstTxWarp prst="textNoShape">
                <a:avLst/>
              </a:prstTxWarp>
            </a:bodyPr>
            <a:lstStyle/>
            <a:p>
              <a:pPr algn="ct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500" dirty="0" smtClean="0">
                  <a:solidFill>
                    <a:srgbClr val="1F497D"/>
                  </a:solidFill>
                  <a:latin typeface="Verdana" charset="0"/>
                  <a:ea typeface="Arial" charset="0"/>
                  <a:cs typeface="Arial" charset="0"/>
                </a:rPr>
                <a:t>Local data</a:t>
              </a:r>
              <a:endParaRPr lang="en-GB" sz="1500" dirty="0">
                <a:solidFill>
                  <a:srgbClr val="1F497D"/>
                </a:solidFill>
                <a:latin typeface="Verdana" charset="0"/>
                <a:ea typeface="Arial" charset="0"/>
                <a:cs typeface="Arial" charset="0"/>
              </a:endParaRPr>
            </a:p>
          </p:txBody>
        </p:sp>
        <p:sp>
          <p:nvSpPr>
            <p:cNvPr id="31" name="Left-Right Arrow 30"/>
            <p:cNvSpPr/>
            <p:nvPr/>
          </p:nvSpPr>
          <p:spPr>
            <a:xfrm rot="16200000">
              <a:off x="3478197" y="4027502"/>
              <a:ext cx="511205" cy="228600"/>
            </a:xfrm>
            <a:prstGeom prst="leftRightArrow">
              <a:avLst/>
            </a:prstGeom>
            <a:solidFill>
              <a:schemeClr val="bg1"/>
            </a:solidFill>
            <a:ln w="1905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fontAlgn="auto">
                <a:spcBef>
                  <a:spcPts val="0"/>
                </a:spcBef>
                <a:spcAft>
                  <a:spcPts val="0"/>
                </a:spcAft>
                <a:defRPr/>
              </a:pPr>
              <a:endParaRPr lang="en-US" sz="1400" dirty="0">
                <a:solidFill>
                  <a:prstClr val="black"/>
                </a:solidFill>
                <a:latin typeface="Calibri"/>
              </a:endParaRPr>
            </a:p>
          </p:txBody>
        </p:sp>
        <p:pic>
          <p:nvPicPr>
            <p:cNvPr id="48" name="Picture 47" descr="swift logo - blue.pdf"/>
            <p:cNvPicPr>
              <a:picLocks noChangeAspect="1"/>
            </p:cNvPicPr>
            <p:nvPr/>
          </p:nvPicPr>
          <p:blipFill rotWithShape="1">
            <a:blip r:embed="rId4" cstate="screen">
              <a:extLst>
                <a:ext uri="{28A0092B-C50C-407E-A947-70E740481C1C}">
                  <a14:useLocalDpi xmlns:a14="http://schemas.microsoft.com/office/drawing/2010/main"/>
                </a:ext>
              </a:extLst>
            </a:blip>
            <a:srcRect l="10219" t="28548" r="10584" b="27981"/>
            <a:stretch/>
          </p:blipFill>
          <p:spPr>
            <a:xfrm>
              <a:off x="2982320" y="3200400"/>
              <a:ext cx="1665880" cy="685800"/>
            </a:xfrm>
            <a:prstGeom prst="rect">
              <a:avLst/>
            </a:prstGeom>
          </p:spPr>
        </p:pic>
        <p:sp>
          <p:nvSpPr>
            <p:cNvPr id="55" name="Line 40"/>
            <p:cNvSpPr>
              <a:spLocks noChangeShapeType="1"/>
            </p:cNvSpPr>
            <p:nvPr/>
          </p:nvSpPr>
          <p:spPr bwMode="auto">
            <a:xfrm flipV="1">
              <a:off x="2209800" y="4114800"/>
              <a:ext cx="457200" cy="304800"/>
            </a:xfrm>
            <a:prstGeom prst="line">
              <a:avLst/>
            </a:prstGeom>
            <a:noFill/>
            <a:ln w="50800" cap="flat" cmpd="sng" algn="ctr">
              <a:solidFill>
                <a:schemeClr val="tx2">
                  <a:lumMod val="40000"/>
                  <a:lumOff val="60000"/>
                </a:schemeClr>
              </a:solidFill>
              <a:prstDash val="solid"/>
              <a:miter lim="800000"/>
              <a:headEnd type="none" w="med" len="med"/>
              <a:tailEnd type="triangle" w="med" len="med"/>
            </a:ln>
          </p:spPr>
          <p:txBody>
            <a:bodyPr>
              <a:prstTxWarp prst="textNoShape">
                <a:avLst/>
              </a:prstTxWarp>
            </a:bodyPr>
            <a:lstStyle/>
            <a:p>
              <a:pPr fontAlgn="auto">
                <a:spcBef>
                  <a:spcPts val="0"/>
                </a:spcBef>
                <a:spcAft>
                  <a:spcPts val="0"/>
                </a:spcAft>
              </a:pPr>
              <a:endParaRPr lang="en-US" sz="1800">
                <a:solidFill>
                  <a:prstClr val="black"/>
                </a:solidFill>
                <a:latin typeface="Calibri"/>
                <a:ea typeface="+mn-ea"/>
                <a:cs typeface="+mn-cs"/>
              </a:endParaRPr>
            </a:p>
          </p:txBody>
        </p:sp>
        <p:grpSp>
          <p:nvGrpSpPr>
            <p:cNvPr id="94" name="Group 93"/>
            <p:cNvGrpSpPr/>
            <p:nvPr/>
          </p:nvGrpSpPr>
          <p:grpSpPr>
            <a:xfrm>
              <a:off x="1066800" y="4254500"/>
              <a:ext cx="1006326" cy="797880"/>
              <a:chOff x="7162800" y="5069520"/>
              <a:chExt cx="1539726" cy="1102680"/>
            </a:xfrm>
          </p:grpSpPr>
          <p:sp>
            <p:nvSpPr>
              <p:cNvPr id="95" name="Rounded Rectangle 94"/>
              <p:cNvSpPr/>
              <p:nvPr/>
            </p:nvSpPr>
            <p:spPr>
              <a:xfrm>
                <a:off x="7483326" y="5069520"/>
                <a:ext cx="1219200" cy="533400"/>
              </a:xfrm>
              <a:prstGeom prst="round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pPr>
                <a:endParaRPr lang="en-US" sz="1800" dirty="0">
                  <a:solidFill>
                    <a:prstClr val="white"/>
                  </a:solidFill>
                  <a:latin typeface="Calibri"/>
                </a:endParaRPr>
              </a:p>
            </p:txBody>
          </p:sp>
          <p:sp>
            <p:nvSpPr>
              <p:cNvPr id="96" name="Rounded Rectangle 95"/>
              <p:cNvSpPr/>
              <p:nvPr/>
            </p:nvSpPr>
            <p:spPr>
              <a:xfrm>
                <a:off x="7391400" y="5181600"/>
                <a:ext cx="1219200" cy="533400"/>
              </a:xfrm>
              <a:prstGeom prst="roundRect">
                <a:avLst/>
              </a:prstGeom>
              <a:solidFill>
                <a:srgbClr val="4BACC6"/>
              </a:solidFill>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pPr>
                <a:endParaRPr lang="en-US" sz="1800" dirty="0" smtClean="0">
                  <a:solidFill>
                    <a:prstClr val="white"/>
                  </a:solidFill>
                  <a:latin typeface="Calibri"/>
                </a:endParaRPr>
              </a:p>
            </p:txBody>
          </p:sp>
          <p:sp>
            <p:nvSpPr>
              <p:cNvPr id="97" name="Rounded Rectangle 96"/>
              <p:cNvSpPr/>
              <p:nvPr/>
            </p:nvSpPr>
            <p:spPr>
              <a:xfrm>
                <a:off x="7315200" y="5334000"/>
                <a:ext cx="1219200" cy="533400"/>
              </a:xfrm>
              <a:prstGeom prst="round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pPr>
                <a:endParaRPr lang="en-US" sz="1800" dirty="0">
                  <a:solidFill>
                    <a:prstClr val="white"/>
                  </a:solidFill>
                  <a:latin typeface="Calibri"/>
                </a:endParaRPr>
              </a:p>
            </p:txBody>
          </p:sp>
          <p:sp>
            <p:nvSpPr>
              <p:cNvPr id="98" name="Rounded Rectangle 97"/>
              <p:cNvSpPr/>
              <p:nvPr/>
            </p:nvSpPr>
            <p:spPr>
              <a:xfrm>
                <a:off x="7239000" y="5486400"/>
                <a:ext cx="1219200" cy="533400"/>
              </a:xfrm>
              <a:prstGeom prst="round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pPr>
                <a:r>
                  <a:rPr lang="en-US" sz="1800" dirty="0" smtClean="0">
                    <a:solidFill>
                      <a:prstClr val="white"/>
                    </a:solidFill>
                    <a:latin typeface="Calibri"/>
                  </a:rPr>
                  <a:t>mark</a:t>
                </a:r>
                <a:endParaRPr lang="en-US" sz="1800" dirty="0">
                  <a:solidFill>
                    <a:prstClr val="white"/>
                  </a:solidFill>
                  <a:latin typeface="Calibri"/>
                </a:endParaRPr>
              </a:p>
            </p:txBody>
          </p:sp>
          <p:sp>
            <p:nvSpPr>
              <p:cNvPr id="99" name="Rounded Rectangle 98"/>
              <p:cNvSpPr/>
              <p:nvPr/>
            </p:nvSpPr>
            <p:spPr>
              <a:xfrm>
                <a:off x="7162800" y="5638800"/>
                <a:ext cx="12192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pPr>
                <a:r>
                  <a:rPr lang="en-US" sz="1600" dirty="0">
                    <a:solidFill>
                      <a:srgbClr val="1F497D"/>
                    </a:solidFill>
                    <a:latin typeface="Calibri"/>
                  </a:rPr>
                  <a:t>A</a:t>
                </a:r>
                <a:r>
                  <a:rPr lang="en-US" sz="1600" dirty="0" smtClean="0">
                    <a:solidFill>
                      <a:srgbClr val="1F497D"/>
                    </a:solidFill>
                    <a:latin typeface="Calibri"/>
                  </a:rPr>
                  <a:t>pps</a:t>
                </a:r>
              </a:p>
            </p:txBody>
          </p:sp>
        </p:grpSp>
        <p:sp>
          <p:nvSpPr>
            <p:cNvPr id="43" name="AutoShape 25"/>
            <p:cNvSpPr>
              <a:spLocks noChangeArrowheads="1"/>
            </p:cNvSpPr>
            <p:nvPr/>
          </p:nvSpPr>
          <p:spPr bwMode="auto">
            <a:xfrm>
              <a:off x="914400" y="4114800"/>
              <a:ext cx="1295400" cy="1066800"/>
            </a:xfrm>
            <a:prstGeom prst="can">
              <a:avLst>
                <a:gd name="adj" fmla="val 25000"/>
              </a:avLst>
            </a:prstGeom>
            <a:noFill/>
            <a:ln w="25400">
              <a:solidFill>
                <a:srgbClr val="558ED5"/>
              </a:solidFill>
              <a:miter lim="800000"/>
              <a:headEnd/>
              <a:tailEnd/>
            </a:ln>
          </p:spPr>
          <p:txBody>
            <a:bodyPr wrap="none" lIns="90000" tIns="46800" rIns="90000" bIns="46800" anchor="ctr" anchorCtr="1">
              <a:prstTxWarp prst="textNoShape">
                <a:avLst/>
              </a:prstTxWarp>
            </a:bodyPr>
            <a:lstStyle/>
            <a:p>
              <a:pPr algn="ct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500" dirty="0">
                <a:solidFill>
                  <a:srgbClr val="000000"/>
                </a:solidFill>
                <a:latin typeface="Verdana" charset="0"/>
                <a:ea typeface="Arial" charset="0"/>
                <a:cs typeface="Arial" charset="0"/>
              </a:endParaRPr>
            </a:p>
          </p:txBody>
        </p:sp>
        <p:pic>
          <p:nvPicPr>
            <p:cNvPr id="100" name="Picture 99" descr="script.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41400" y="3048001"/>
              <a:ext cx="1066800" cy="838200"/>
            </a:xfrm>
            <a:prstGeom prst="rect">
              <a:avLst/>
            </a:prstGeom>
          </p:spPr>
        </p:pic>
        <p:sp>
          <p:nvSpPr>
            <p:cNvPr id="12" name="Rectangle 11"/>
            <p:cNvSpPr/>
            <p:nvPr/>
          </p:nvSpPr>
          <p:spPr>
            <a:xfrm>
              <a:off x="1699809" y="5224046"/>
              <a:ext cx="3561053" cy="338554"/>
            </a:xfrm>
            <a:prstGeom prst="rect">
              <a:avLst/>
            </a:prstGeom>
          </p:spPr>
          <p:txBody>
            <a:bodyPr wrap="none">
              <a:spAutoFit/>
            </a:bodyPr>
            <a:lstStyle/>
            <a:p>
              <a:pPr algn="ct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i="1" dirty="0" smtClean="0">
                  <a:solidFill>
                    <a:srgbClr val="1F497D"/>
                  </a:solidFill>
                  <a:latin typeface="Verdana" charset="0"/>
                  <a:ea typeface="Arial" charset="0"/>
                  <a:cs typeface="Arial" charset="0"/>
                </a:rPr>
                <a:t>Swift</a:t>
              </a:r>
              <a:r>
                <a:rPr lang="en-US" sz="1600" dirty="0" smtClean="0">
                  <a:solidFill>
                    <a:srgbClr val="1F497D"/>
                  </a:solidFill>
                  <a:latin typeface="Verdana" charset="0"/>
                  <a:ea typeface="Arial" charset="0"/>
                  <a:cs typeface="Arial" charset="0"/>
                </a:rPr>
                <a:t> h</a:t>
              </a:r>
              <a:r>
                <a:rPr lang="en-GB" sz="1600" dirty="0" err="1" smtClean="0">
                  <a:solidFill>
                    <a:srgbClr val="1F497D"/>
                  </a:solidFill>
                  <a:latin typeface="Verdana" charset="0"/>
                  <a:ea typeface="Arial" charset="0"/>
                  <a:cs typeface="Arial" charset="0"/>
                </a:rPr>
                <a:t>ost</a:t>
              </a:r>
              <a:r>
                <a:rPr lang="en-GB" sz="1600" dirty="0">
                  <a:solidFill>
                    <a:srgbClr val="1F497D"/>
                  </a:solidFill>
                  <a:latin typeface="Verdana" charset="0"/>
                  <a:ea typeface="Arial" charset="0"/>
                  <a:cs typeface="Arial" charset="0"/>
                </a:rPr>
                <a:t>: login node, laptop, …</a:t>
              </a:r>
            </a:p>
          </p:txBody>
        </p:sp>
        <p:sp>
          <p:nvSpPr>
            <p:cNvPr id="101" name="Rectangle 100"/>
            <p:cNvSpPr/>
            <p:nvPr/>
          </p:nvSpPr>
          <p:spPr>
            <a:xfrm>
              <a:off x="1169521" y="3543300"/>
              <a:ext cx="847126" cy="323165"/>
            </a:xfrm>
            <a:prstGeom prst="rect">
              <a:avLst/>
            </a:prstGeom>
          </p:spPr>
          <p:txBody>
            <a:bodyPr wrap="none">
              <a:spAutoFit/>
            </a:bodyPr>
            <a:lstStyle/>
            <a:p>
              <a:pPr algn="ct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500" dirty="0" smtClean="0">
                  <a:solidFill>
                    <a:srgbClr val="1F497D"/>
                  </a:solidFill>
                  <a:latin typeface="Verdana" charset="0"/>
                  <a:ea typeface="Arial" charset="0"/>
                  <a:cs typeface="Arial" charset="0"/>
                </a:rPr>
                <a:t>Scripts</a:t>
              </a:r>
              <a:endParaRPr lang="en-GB" sz="1500" dirty="0">
                <a:solidFill>
                  <a:srgbClr val="1F497D"/>
                </a:solidFill>
                <a:latin typeface="Verdana" charset="0"/>
                <a:ea typeface="Arial" charset="0"/>
                <a:cs typeface="Arial" charset="0"/>
              </a:endParaRPr>
            </a:p>
          </p:txBody>
        </p:sp>
      </p:grpSp>
      <p:grpSp>
        <p:nvGrpSpPr>
          <p:cNvPr id="10" name="Group 9"/>
          <p:cNvGrpSpPr/>
          <p:nvPr/>
        </p:nvGrpSpPr>
        <p:grpSpPr>
          <a:xfrm>
            <a:off x="2362200" y="1368789"/>
            <a:ext cx="2090655" cy="1291119"/>
            <a:chOff x="2864755" y="1023135"/>
            <a:chExt cx="2090655" cy="1291119"/>
          </a:xfrm>
        </p:grpSpPr>
        <p:sp>
          <p:nvSpPr>
            <p:cNvPr id="61488" name="AutoShape 25"/>
            <p:cNvSpPr>
              <a:spLocks noChangeArrowheads="1"/>
            </p:cNvSpPr>
            <p:nvPr/>
          </p:nvSpPr>
          <p:spPr bwMode="auto">
            <a:xfrm>
              <a:off x="2864755" y="1023135"/>
              <a:ext cx="1785855" cy="986319"/>
            </a:xfrm>
            <a:prstGeom prst="can">
              <a:avLst>
                <a:gd name="adj" fmla="val 25000"/>
              </a:avLst>
            </a:prstGeom>
            <a:solidFill>
              <a:srgbClr val="FFFFFF"/>
            </a:solidFill>
            <a:ln w="25400">
              <a:solidFill>
                <a:srgbClr val="558ED5"/>
              </a:solidFill>
              <a:miter lim="800000"/>
              <a:headEnd/>
              <a:tailEnd/>
            </a:ln>
          </p:spPr>
          <p:txBody>
            <a:bodyPr wrap="none" lIns="90000" tIns="46800" rIns="90000" bIns="46800" anchor="ctr" anchorCtr="1">
              <a:prstTxWarp prst="textNoShape">
                <a:avLst/>
              </a:prstTxWarp>
            </a:bodyPr>
            <a:lstStyle/>
            <a:p>
              <a:pPr algn="ct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smtClean="0">
                  <a:solidFill>
                    <a:srgbClr val="000000"/>
                  </a:solidFill>
                  <a:latin typeface="Verdana" charset="0"/>
                  <a:ea typeface="Arial" charset="0"/>
                  <a:cs typeface="Arial" charset="0"/>
                </a:rPr>
                <a:t>Data servers</a:t>
              </a:r>
              <a:endParaRPr lang="en-GB" sz="1600" dirty="0">
                <a:solidFill>
                  <a:srgbClr val="000000"/>
                </a:solidFill>
                <a:latin typeface="Verdana" charset="0"/>
                <a:ea typeface="Arial" charset="0"/>
                <a:cs typeface="Arial" charset="0"/>
              </a:endParaRPr>
            </a:p>
          </p:txBody>
        </p:sp>
        <p:sp>
          <p:nvSpPr>
            <p:cNvPr id="59" name="AutoShape 25"/>
            <p:cNvSpPr>
              <a:spLocks noChangeArrowheads="1"/>
            </p:cNvSpPr>
            <p:nvPr/>
          </p:nvSpPr>
          <p:spPr bwMode="auto">
            <a:xfrm>
              <a:off x="3017155" y="1175535"/>
              <a:ext cx="1785855" cy="986319"/>
            </a:xfrm>
            <a:prstGeom prst="can">
              <a:avLst>
                <a:gd name="adj" fmla="val 25000"/>
              </a:avLst>
            </a:prstGeom>
            <a:solidFill>
              <a:srgbClr val="FFFFFF"/>
            </a:solidFill>
            <a:ln w="25400">
              <a:solidFill>
                <a:srgbClr val="558ED5"/>
              </a:solidFill>
              <a:miter lim="800000"/>
              <a:headEnd/>
              <a:tailEnd/>
            </a:ln>
          </p:spPr>
          <p:txBody>
            <a:bodyPr wrap="none" lIns="90000" tIns="46800" rIns="90000" bIns="46800" anchor="ctr" anchorCtr="1">
              <a:prstTxWarp prst="textNoShape">
                <a:avLst/>
              </a:prstTxWarp>
            </a:bodyPr>
            <a:lstStyle/>
            <a:p>
              <a:pPr algn="ct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smtClean="0">
                  <a:solidFill>
                    <a:srgbClr val="000000"/>
                  </a:solidFill>
                  <a:latin typeface="Verdana" charset="0"/>
                  <a:ea typeface="Arial" charset="0"/>
                  <a:cs typeface="Arial" charset="0"/>
                </a:rPr>
                <a:t>Data servers</a:t>
              </a:r>
              <a:endParaRPr lang="en-GB" sz="1600" dirty="0">
                <a:solidFill>
                  <a:srgbClr val="000000"/>
                </a:solidFill>
                <a:latin typeface="Verdana" charset="0"/>
                <a:ea typeface="Arial" charset="0"/>
                <a:cs typeface="Arial" charset="0"/>
              </a:endParaRPr>
            </a:p>
          </p:txBody>
        </p:sp>
        <p:sp>
          <p:nvSpPr>
            <p:cNvPr id="60" name="AutoShape 25"/>
            <p:cNvSpPr>
              <a:spLocks noChangeArrowheads="1"/>
            </p:cNvSpPr>
            <p:nvPr/>
          </p:nvSpPr>
          <p:spPr bwMode="auto">
            <a:xfrm>
              <a:off x="3169555" y="1327935"/>
              <a:ext cx="1785855" cy="986319"/>
            </a:xfrm>
            <a:prstGeom prst="can">
              <a:avLst>
                <a:gd name="adj" fmla="val 25000"/>
              </a:avLst>
            </a:prstGeom>
            <a:solidFill>
              <a:srgbClr val="FFFFFF"/>
            </a:solidFill>
            <a:ln w="25400">
              <a:solidFill>
                <a:srgbClr val="558ED5"/>
              </a:solidFill>
              <a:miter lim="800000"/>
              <a:headEnd/>
              <a:tailEnd/>
            </a:ln>
          </p:spPr>
          <p:txBody>
            <a:bodyPr wrap="none" lIns="90000" tIns="46800" rIns="90000" bIns="46800" anchor="ctr" anchorCtr="1">
              <a:prstTxWarp prst="textNoShape">
                <a:avLst/>
              </a:prstTxWarp>
            </a:bodyPr>
            <a:lstStyle/>
            <a:p>
              <a:pPr algn="ct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smtClean="0">
                  <a:solidFill>
                    <a:srgbClr val="1F497D"/>
                  </a:solidFill>
                  <a:latin typeface="Verdana" charset="0"/>
                  <a:ea typeface="Arial" charset="0"/>
                  <a:cs typeface="Arial" charset="0"/>
                </a:rPr>
                <a:t>Data servers</a:t>
              </a:r>
              <a:endParaRPr lang="en-GB" sz="1600" dirty="0">
                <a:solidFill>
                  <a:srgbClr val="1F497D"/>
                </a:solidFill>
                <a:latin typeface="Verdana" charset="0"/>
                <a:ea typeface="Arial" charset="0"/>
                <a:cs typeface="Arial" charset="0"/>
              </a:endParaRPr>
            </a:p>
          </p:txBody>
        </p:sp>
      </p:grpSp>
      <p:sp>
        <p:nvSpPr>
          <p:cNvPr id="57" name="Left-Right Arrow 56"/>
          <p:cNvSpPr/>
          <p:nvPr/>
        </p:nvSpPr>
        <p:spPr>
          <a:xfrm>
            <a:off x="4495800" y="1749789"/>
            <a:ext cx="1559237" cy="453775"/>
          </a:xfrm>
          <a:prstGeom prst="leftRightArrow">
            <a:avLst/>
          </a:prstGeom>
          <a:solidFill>
            <a:schemeClr val="bg1"/>
          </a:solidFill>
          <a:ln w="1905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fontAlgn="auto">
              <a:spcBef>
                <a:spcPts val="0"/>
              </a:spcBef>
              <a:spcAft>
                <a:spcPts val="0"/>
              </a:spcAft>
              <a:defRPr/>
            </a:pPr>
            <a:endParaRPr lang="en-US" sz="1200" dirty="0">
              <a:solidFill>
                <a:prstClr val="black"/>
              </a:solidFill>
              <a:latin typeface="Calibri"/>
            </a:endParaRPr>
          </a:p>
        </p:txBody>
      </p:sp>
      <p:sp>
        <p:nvSpPr>
          <p:cNvPr id="61449" name="Line 39"/>
          <p:cNvSpPr>
            <a:spLocks noChangeShapeType="1"/>
          </p:cNvSpPr>
          <p:nvPr/>
        </p:nvSpPr>
        <p:spPr bwMode="auto">
          <a:xfrm flipV="1">
            <a:off x="4876800" y="3959588"/>
            <a:ext cx="1295400" cy="1"/>
          </a:xfrm>
          <a:prstGeom prst="line">
            <a:avLst/>
          </a:prstGeom>
          <a:noFill/>
          <a:ln w="50800" cap="flat" cmpd="sng" algn="ctr">
            <a:solidFill>
              <a:schemeClr val="tx2">
                <a:lumMod val="40000"/>
                <a:lumOff val="60000"/>
              </a:schemeClr>
            </a:solidFill>
            <a:prstDash val="solid"/>
            <a:miter lim="800000"/>
            <a:headEnd type="triangle" w="med" len="med"/>
            <a:tailEnd type="triangle" w="med" len="med"/>
          </a:ln>
        </p:spPr>
        <p:txBody>
          <a:bodyPr>
            <a:prstTxWarp prst="textNoShape">
              <a:avLst/>
            </a:prstTxWarp>
          </a:bodyPr>
          <a:lstStyle/>
          <a:p>
            <a:pPr fontAlgn="auto">
              <a:spcBef>
                <a:spcPts val="0"/>
              </a:spcBef>
              <a:spcAft>
                <a:spcPts val="0"/>
              </a:spcAft>
            </a:pPr>
            <a:endParaRPr lang="en-US" sz="1800">
              <a:solidFill>
                <a:prstClr val="black"/>
              </a:solidFill>
              <a:latin typeface="Calibri"/>
              <a:ea typeface="+mn-ea"/>
              <a:cs typeface="+mn-cs"/>
            </a:endParaRPr>
          </a:p>
        </p:txBody>
      </p:sp>
      <p:sp>
        <p:nvSpPr>
          <p:cNvPr id="61450" name="Line 40"/>
          <p:cNvSpPr>
            <a:spLocks noChangeShapeType="1"/>
          </p:cNvSpPr>
          <p:nvPr/>
        </p:nvSpPr>
        <p:spPr bwMode="auto">
          <a:xfrm flipV="1">
            <a:off x="4800600" y="2435589"/>
            <a:ext cx="1371600" cy="1066800"/>
          </a:xfrm>
          <a:prstGeom prst="line">
            <a:avLst/>
          </a:prstGeom>
          <a:noFill/>
          <a:ln w="50800" cap="flat" cmpd="sng" algn="ctr">
            <a:solidFill>
              <a:schemeClr val="tx2">
                <a:lumMod val="40000"/>
                <a:lumOff val="60000"/>
              </a:schemeClr>
            </a:solidFill>
            <a:prstDash val="solid"/>
            <a:miter lim="800000"/>
            <a:headEnd type="triangle" w="med" len="med"/>
            <a:tailEnd type="triangle" w="med" len="med"/>
          </a:ln>
        </p:spPr>
        <p:txBody>
          <a:bodyPr>
            <a:prstTxWarp prst="textNoShape">
              <a:avLst/>
            </a:prstTxWarp>
          </a:bodyPr>
          <a:lstStyle/>
          <a:p>
            <a:pPr fontAlgn="auto">
              <a:spcBef>
                <a:spcPts val="0"/>
              </a:spcBef>
              <a:spcAft>
                <a:spcPts val="0"/>
              </a:spcAft>
            </a:pPr>
            <a:endParaRPr lang="en-US" sz="1800">
              <a:solidFill>
                <a:prstClr val="black"/>
              </a:solidFill>
              <a:latin typeface="Calibri"/>
              <a:ea typeface="+mn-ea"/>
              <a:cs typeface="+mn-cs"/>
            </a:endParaRPr>
          </a:p>
        </p:txBody>
      </p:sp>
      <p:sp>
        <p:nvSpPr>
          <p:cNvPr id="44" name="Line 39"/>
          <p:cNvSpPr>
            <a:spLocks noChangeShapeType="1"/>
          </p:cNvSpPr>
          <p:nvPr/>
        </p:nvSpPr>
        <p:spPr bwMode="auto">
          <a:xfrm>
            <a:off x="4876800" y="4340590"/>
            <a:ext cx="1295400" cy="381000"/>
          </a:xfrm>
          <a:prstGeom prst="line">
            <a:avLst/>
          </a:prstGeom>
          <a:noFill/>
          <a:ln w="50800" cap="flat" cmpd="sng" algn="ctr">
            <a:solidFill>
              <a:schemeClr val="tx2">
                <a:lumMod val="40000"/>
                <a:lumOff val="60000"/>
              </a:schemeClr>
            </a:solidFill>
            <a:prstDash val="solid"/>
            <a:miter lim="800000"/>
            <a:headEnd type="triangle" w="med" len="med"/>
            <a:tailEnd type="triangle" w="med" len="med"/>
          </a:ln>
        </p:spPr>
        <p:txBody>
          <a:bodyPr>
            <a:prstTxWarp prst="textNoShape">
              <a:avLst/>
            </a:prstTxWarp>
          </a:bodyPr>
          <a:lstStyle/>
          <a:p>
            <a:pPr fontAlgn="auto">
              <a:spcBef>
                <a:spcPts val="0"/>
              </a:spcBef>
              <a:spcAft>
                <a:spcPts val="0"/>
              </a:spcAft>
            </a:pPr>
            <a:endParaRPr lang="en-US" sz="1800">
              <a:solidFill>
                <a:prstClr val="black"/>
              </a:solidFill>
              <a:latin typeface="Calibri"/>
              <a:ea typeface="+mn-ea"/>
              <a:cs typeface="+mn-cs"/>
            </a:endParaRPr>
          </a:p>
        </p:txBody>
      </p:sp>
      <p:sp>
        <p:nvSpPr>
          <p:cNvPr id="56" name="Line 40"/>
          <p:cNvSpPr>
            <a:spLocks noChangeShapeType="1"/>
          </p:cNvSpPr>
          <p:nvPr/>
        </p:nvSpPr>
        <p:spPr bwMode="auto">
          <a:xfrm flipH="1" flipV="1">
            <a:off x="3657600" y="2664189"/>
            <a:ext cx="0" cy="762000"/>
          </a:xfrm>
          <a:prstGeom prst="line">
            <a:avLst/>
          </a:prstGeom>
          <a:noFill/>
          <a:ln w="50800" cap="flat" cmpd="sng" algn="ctr">
            <a:solidFill>
              <a:schemeClr val="tx2">
                <a:lumMod val="40000"/>
                <a:lumOff val="60000"/>
              </a:schemeClr>
            </a:solidFill>
            <a:prstDash val="solid"/>
            <a:miter lim="800000"/>
            <a:headEnd type="triangle" w="med" len="med"/>
            <a:tailEnd type="triangle" w="med" len="med"/>
          </a:ln>
        </p:spPr>
        <p:txBody>
          <a:bodyPr>
            <a:prstTxWarp prst="textNoShape">
              <a:avLst/>
            </a:prstTxWarp>
          </a:bodyPr>
          <a:lstStyle/>
          <a:p>
            <a:pPr fontAlgn="auto">
              <a:spcBef>
                <a:spcPts val="0"/>
              </a:spcBef>
              <a:spcAft>
                <a:spcPts val="0"/>
              </a:spcAft>
            </a:pPr>
            <a:endParaRPr lang="en-US" sz="1800">
              <a:solidFill>
                <a:prstClr val="black"/>
              </a:solidFill>
              <a:latin typeface="Calibri"/>
              <a:ea typeface="+mn-ea"/>
              <a:cs typeface="+mn-cs"/>
            </a:endParaRPr>
          </a:p>
        </p:txBody>
      </p:sp>
      <p:sp>
        <p:nvSpPr>
          <p:cNvPr id="61464" name="AutoShape 3"/>
          <p:cNvSpPr>
            <a:spLocks noChangeArrowheads="1"/>
          </p:cNvSpPr>
          <p:nvPr/>
        </p:nvSpPr>
        <p:spPr bwMode="auto">
          <a:xfrm>
            <a:off x="6172200" y="1368789"/>
            <a:ext cx="2667000" cy="4648200"/>
          </a:xfrm>
          <a:prstGeom prst="roundRect">
            <a:avLst>
              <a:gd name="adj" fmla="val 16667"/>
            </a:avLst>
          </a:prstGeom>
          <a:solidFill>
            <a:srgbClr val="FFFFFF"/>
          </a:solidFill>
          <a:ln w="25400">
            <a:solidFill>
              <a:schemeClr val="bg1">
                <a:lumMod val="50000"/>
              </a:schemeClr>
            </a:solidFill>
            <a:miter lim="800000"/>
            <a:headEnd/>
            <a:tailEnd/>
          </a:ln>
        </p:spPr>
        <p:txBody>
          <a:bodyPr wrap="none" lIns="90000" tIns="46800" rIns="90000" bIns="46800" anchor="ctr">
            <a:prstTxWarp prst="textNoShape">
              <a:avLst/>
            </a:prstTxWarp>
          </a:bodyPr>
          <a:lstStyle/>
          <a:p>
            <a:pPr algn="ctr" fontAlgn="auto">
              <a:spcBef>
                <a:spcPts val="0"/>
              </a:spcBef>
              <a:spcAft>
                <a:spcPts val="0"/>
              </a:spcAft>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000">
              <a:solidFill>
                <a:srgbClr val="000000"/>
              </a:solidFill>
              <a:latin typeface="Verdana" charset="0"/>
              <a:ea typeface="Arial" charset="0"/>
              <a:cs typeface="Arial" charset="0"/>
            </a:endParaRPr>
          </a:p>
        </p:txBody>
      </p:sp>
      <p:grpSp>
        <p:nvGrpSpPr>
          <p:cNvPr id="15" name="Group 14"/>
          <p:cNvGrpSpPr/>
          <p:nvPr/>
        </p:nvGrpSpPr>
        <p:grpSpPr>
          <a:xfrm>
            <a:off x="6400800" y="3883389"/>
            <a:ext cx="2211435" cy="993577"/>
            <a:chOff x="6400800" y="3429000"/>
            <a:chExt cx="2211435" cy="993577"/>
          </a:xfrm>
        </p:grpSpPr>
        <p:pic>
          <p:nvPicPr>
            <p:cNvPr id="3" name="Picture 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00800" y="3429000"/>
              <a:ext cx="1066800" cy="711200"/>
            </a:xfrm>
            <a:prstGeom prst="rect">
              <a:avLst/>
            </a:prstGeom>
          </p:spPr>
        </p:pic>
        <p:sp>
          <p:nvSpPr>
            <p:cNvPr id="4" name="Rectangle 3"/>
            <p:cNvSpPr/>
            <p:nvPr/>
          </p:nvSpPr>
          <p:spPr>
            <a:xfrm>
              <a:off x="6802173" y="4114800"/>
              <a:ext cx="1394082" cy="307777"/>
            </a:xfrm>
            <a:prstGeom prst="rect">
              <a:avLst/>
            </a:prstGeom>
          </p:spPr>
          <p:txBody>
            <a:bodyPr wrap="none">
              <a:spAutoFit/>
            </a:bodyPr>
            <a:lstStyle/>
            <a:p>
              <a:pPr algn="ctr" fontAlgn="auto">
                <a:spcBef>
                  <a:spcPts val="0"/>
                </a:spcBef>
                <a:spcAft>
                  <a:spcPts val="0"/>
                </a:spcAft>
                <a:defRPr/>
              </a:pPr>
              <a:r>
                <a:rPr lang="en-US" sz="1400" dirty="0">
                  <a:solidFill>
                    <a:srgbClr val="1F497D"/>
                  </a:solidFill>
                  <a:latin typeface="Calibri"/>
                  <a:ea typeface="+mn-ea"/>
                  <a:cs typeface="+mn-cs"/>
                </a:rPr>
                <a:t>Campus systems</a:t>
              </a:r>
            </a:p>
          </p:txBody>
        </p:sp>
        <p:pic>
          <p:nvPicPr>
            <p:cNvPr id="5" name="Picture 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543800" y="3429000"/>
              <a:ext cx="1068435" cy="711273"/>
            </a:xfrm>
            <a:prstGeom prst="rect">
              <a:avLst/>
            </a:prstGeom>
          </p:spPr>
        </p:pic>
      </p:grpSp>
      <p:grpSp>
        <p:nvGrpSpPr>
          <p:cNvPr id="14" name="Group 13"/>
          <p:cNvGrpSpPr/>
          <p:nvPr/>
        </p:nvGrpSpPr>
        <p:grpSpPr>
          <a:xfrm>
            <a:off x="6477000" y="4947212"/>
            <a:ext cx="2315817" cy="1069777"/>
            <a:chOff x="6477000" y="4492823"/>
            <a:chExt cx="2315817" cy="1069777"/>
          </a:xfrm>
        </p:grpSpPr>
        <p:pic>
          <p:nvPicPr>
            <p:cNvPr id="6" name="Picture 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477000" y="4492823"/>
              <a:ext cx="1165601" cy="723900"/>
            </a:xfrm>
            <a:prstGeom prst="rect">
              <a:avLst/>
            </a:prstGeom>
          </p:spPr>
        </p:pic>
        <p:sp>
          <p:nvSpPr>
            <p:cNvPr id="49" name="Rectangle 48"/>
            <p:cNvSpPr/>
            <p:nvPr/>
          </p:nvSpPr>
          <p:spPr>
            <a:xfrm>
              <a:off x="6821859" y="5254823"/>
              <a:ext cx="1354720" cy="307777"/>
            </a:xfrm>
            <a:prstGeom prst="rect">
              <a:avLst/>
            </a:prstGeom>
          </p:spPr>
          <p:txBody>
            <a:bodyPr wrap="none">
              <a:spAutoFit/>
            </a:bodyPr>
            <a:lstStyle/>
            <a:p>
              <a:pPr algn="ctr" fontAlgn="auto">
                <a:spcBef>
                  <a:spcPts val="0"/>
                </a:spcBef>
                <a:spcAft>
                  <a:spcPts val="0"/>
                </a:spcAft>
                <a:defRPr/>
              </a:pPr>
              <a:r>
                <a:rPr lang="en-US" sz="1400" dirty="0" smtClean="0">
                  <a:solidFill>
                    <a:srgbClr val="1F497D"/>
                  </a:solidFill>
                  <a:latin typeface="Calibri"/>
                  <a:ea typeface="+mn-ea"/>
                  <a:cs typeface="+mn-cs"/>
                </a:rPr>
                <a:t>Cloud resources</a:t>
              </a:r>
              <a:endParaRPr lang="en-US" sz="1400" dirty="0">
                <a:solidFill>
                  <a:srgbClr val="1F497D"/>
                </a:solidFill>
                <a:latin typeface="Calibri"/>
                <a:ea typeface="+mn-ea"/>
                <a:cs typeface="+mn-cs"/>
              </a:endParaRPr>
            </a:p>
          </p:txBody>
        </p:sp>
        <p:pic>
          <p:nvPicPr>
            <p:cNvPr id="7" name="Picture 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467600" y="4492823"/>
              <a:ext cx="1325217" cy="838200"/>
            </a:xfrm>
            <a:prstGeom prst="rect">
              <a:avLst/>
            </a:prstGeom>
          </p:spPr>
        </p:pic>
      </p:grpSp>
      <p:sp>
        <p:nvSpPr>
          <p:cNvPr id="51" name="Rectangle 50"/>
          <p:cNvSpPr/>
          <p:nvPr/>
        </p:nvSpPr>
        <p:spPr>
          <a:xfrm>
            <a:off x="6768472" y="2508812"/>
            <a:ext cx="1500944" cy="307777"/>
          </a:xfrm>
          <a:prstGeom prst="rect">
            <a:avLst/>
          </a:prstGeom>
        </p:spPr>
        <p:txBody>
          <a:bodyPr wrap="none">
            <a:spAutoFit/>
          </a:bodyPr>
          <a:lstStyle/>
          <a:p>
            <a:pPr algn="ctr" fontAlgn="auto">
              <a:spcBef>
                <a:spcPts val="0"/>
              </a:spcBef>
              <a:spcAft>
                <a:spcPts val="0"/>
              </a:spcAft>
              <a:defRPr/>
            </a:pPr>
            <a:r>
              <a:rPr lang="en-US" sz="1400" dirty="0" smtClean="0">
                <a:solidFill>
                  <a:srgbClr val="1F497D"/>
                </a:solidFill>
                <a:latin typeface="Calibri"/>
                <a:ea typeface="+mn-ea"/>
                <a:cs typeface="+mn-cs"/>
              </a:rPr>
              <a:t>Petascale systems</a:t>
            </a:r>
            <a:endParaRPr lang="en-US" sz="1400" dirty="0">
              <a:solidFill>
                <a:srgbClr val="1F497D"/>
              </a:solidFill>
              <a:latin typeface="Calibri"/>
              <a:ea typeface="+mn-ea"/>
              <a:cs typeface="+mn-cs"/>
            </a:endParaRPr>
          </a:p>
        </p:txBody>
      </p:sp>
      <p:grpSp>
        <p:nvGrpSpPr>
          <p:cNvPr id="16" name="Group 15"/>
          <p:cNvGrpSpPr/>
          <p:nvPr/>
        </p:nvGrpSpPr>
        <p:grpSpPr>
          <a:xfrm>
            <a:off x="6341536" y="2797971"/>
            <a:ext cx="2247347" cy="882219"/>
            <a:chOff x="6125081" y="2321158"/>
            <a:chExt cx="2247347" cy="882219"/>
          </a:xfrm>
        </p:grpSpPr>
        <p:pic>
          <p:nvPicPr>
            <p:cNvPr id="9" name="Picture 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125081" y="2321158"/>
              <a:ext cx="1276407" cy="726843"/>
            </a:xfrm>
            <a:prstGeom prst="rect">
              <a:avLst/>
            </a:prstGeom>
          </p:spPr>
        </p:pic>
        <p:pic>
          <p:nvPicPr>
            <p:cNvPr id="53" name="Picture 52"/>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7298264" y="2462588"/>
              <a:ext cx="1066800" cy="261257"/>
            </a:xfrm>
            <a:prstGeom prst="rect">
              <a:avLst/>
            </a:prstGeom>
          </p:spPr>
        </p:pic>
        <p:sp>
          <p:nvSpPr>
            <p:cNvPr id="50" name="Rectangle 49"/>
            <p:cNvSpPr/>
            <p:nvPr/>
          </p:nvSpPr>
          <p:spPr>
            <a:xfrm>
              <a:off x="6520564" y="2895600"/>
              <a:ext cx="1851864" cy="307777"/>
            </a:xfrm>
            <a:prstGeom prst="rect">
              <a:avLst/>
            </a:prstGeom>
          </p:spPr>
          <p:txBody>
            <a:bodyPr wrap="none">
              <a:spAutoFit/>
            </a:bodyPr>
            <a:lstStyle/>
            <a:p>
              <a:pPr algn="ctr" fontAlgn="auto">
                <a:spcBef>
                  <a:spcPts val="0"/>
                </a:spcBef>
                <a:spcAft>
                  <a:spcPts val="0"/>
                </a:spcAft>
                <a:defRPr/>
              </a:pPr>
              <a:r>
                <a:rPr lang="en-US" sz="1400" dirty="0" smtClean="0">
                  <a:solidFill>
                    <a:srgbClr val="1F497D"/>
                  </a:solidFill>
                  <a:latin typeface="Calibri"/>
                  <a:ea typeface="+mn-ea"/>
                  <a:cs typeface="+mn-cs"/>
                </a:rPr>
                <a:t>National infrastructure</a:t>
              </a:r>
              <a:endParaRPr lang="en-US" sz="1400" dirty="0">
                <a:solidFill>
                  <a:srgbClr val="1F497D"/>
                </a:solidFill>
                <a:latin typeface="Calibri"/>
                <a:ea typeface="+mn-ea"/>
                <a:cs typeface="+mn-cs"/>
              </a:endParaRPr>
            </a:p>
          </p:txBody>
        </p:sp>
      </p:grpSp>
      <p:pic>
        <p:nvPicPr>
          <p:cNvPr id="103" name="Picture 102"/>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7636187" y="2083758"/>
            <a:ext cx="1050614" cy="428028"/>
          </a:xfrm>
          <a:prstGeom prst="rect">
            <a:avLst/>
          </a:prstGeom>
        </p:spPr>
      </p:pic>
      <p:pic>
        <p:nvPicPr>
          <p:cNvPr id="105" name="Picture 10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956987" y="1761484"/>
            <a:ext cx="1088960" cy="437834"/>
          </a:xfrm>
          <a:prstGeom prst="rect">
            <a:avLst/>
          </a:prstGeom>
        </p:spPr>
      </p:pic>
      <p:pic>
        <p:nvPicPr>
          <p:cNvPr id="104" name="Picture 103"/>
          <p:cNvPicPr>
            <a:picLocks noChangeAspect="1"/>
          </p:cNvPicPr>
          <p:nvPr/>
        </p:nvPicPr>
        <p:blipFill rotWithShape="1">
          <a:blip r:embed="rId16"/>
          <a:srcRect l="14395" r="45686"/>
          <a:stretch/>
        </p:blipFill>
        <p:spPr>
          <a:xfrm>
            <a:off x="6477000" y="1462670"/>
            <a:ext cx="1088960" cy="440870"/>
          </a:xfrm>
          <a:prstGeom prst="rect">
            <a:avLst/>
          </a:prstGeom>
        </p:spPr>
      </p:pic>
    </p:spTree>
    <p:extLst>
      <p:ext uri="{BB962C8B-B14F-4D97-AF65-F5344CB8AC3E}">
        <p14:creationId xmlns:p14="http://schemas.microsoft.com/office/powerpoint/2010/main" val="358074571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06F9E"/>
                </a:solidFill>
              </a:rPr>
              <a:t>Swift in a nutshell</a:t>
            </a:r>
            <a:endParaRPr lang="en-US" dirty="0">
              <a:solidFill>
                <a:srgbClr val="406F9E"/>
              </a:solidFill>
            </a:endParaRPr>
          </a:p>
        </p:txBody>
      </p:sp>
      <p:sp>
        <p:nvSpPr>
          <p:cNvPr id="3" name="Content Placeholder 2"/>
          <p:cNvSpPr>
            <a:spLocks noGrp="1"/>
          </p:cNvSpPr>
          <p:nvPr>
            <p:ph idx="1"/>
          </p:nvPr>
        </p:nvSpPr>
        <p:spPr>
          <a:xfrm>
            <a:off x="457200" y="1000055"/>
            <a:ext cx="4267200" cy="5248345"/>
          </a:xfrm>
        </p:spPr>
        <p:txBody>
          <a:bodyPr/>
          <a:lstStyle/>
          <a:p>
            <a:r>
              <a:rPr lang="en-US" dirty="0" smtClean="0"/>
              <a:t>Data types</a:t>
            </a:r>
          </a:p>
          <a:p>
            <a:pPr>
              <a:buNone/>
            </a:pPr>
            <a:r>
              <a:rPr lang="en-US" sz="1600" dirty="0" smtClean="0">
                <a:latin typeface="Courier New" pitchFamily="49" charset="0"/>
              </a:rPr>
              <a:t>string s = “hello world”;</a:t>
            </a:r>
          </a:p>
          <a:p>
            <a:pPr>
              <a:buNone/>
            </a:pPr>
            <a:r>
              <a:rPr lang="en-US" sz="1600" dirty="0" err="1" smtClean="0">
                <a:latin typeface="Courier New" pitchFamily="49" charset="0"/>
              </a:rPr>
              <a:t>int</a:t>
            </a:r>
            <a:r>
              <a:rPr lang="en-US" sz="1600" dirty="0" smtClean="0">
                <a:latin typeface="Courier New" pitchFamily="49" charset="0"/>
              </a:rPr>
              <a:t> </a:t>
            </a:r>
            <a:r>
              <a:rPr lang="en-US" sz="1600" dirty="0" err="1" smtClean="0">
                <a:latin typeface="Courier New" pitchFamily="49" charset="0"/>
              </a:rPr>
              <a:t>i</a:t>
            </a:r>
            <a:r>
              <a:rPr lang="en-US" sz="1600" dirty="0" smtClean="0">
                <a:latin typeface="Courier New" pitchFamily="49" charset="0"/>
              </a:rPr>
              <a:t> = 4;</a:t>
            </a:r>
          </a:p>
          <a:p>
            <a:pPr>
              <a:buNone/>
            </a:pPr>
            <a:r>
              <a:rPr lang="en-US" sz="1600" dirty="0" err="1" smtClean="0">
                <a:latin typeface="Courier New" pitchFamily="49" charset="0"/>
              </a:rPr>
              <a:t>int</a:t>
            </a:r>
            <a:r>
              <a:rPr lang="en-US" sz="1600" dirty="0" smtClean="0">
                <a:latin typeface="Courier New" pitchFamily="49" charset="0"/>
              </a:rPr>
              <a:t> A[];</a:t>
            </a:r>
          </a:p>
          <a:p>
            <a:pPr>
              <a:buNone/>
            </a:pPr>
            <a:endParaRPr lang="en-US" sz="1000" dirty="0" smtClean="0"/>
          </a:p>
          <a:p>
            <a:r>
              <a:rPr lang="en-US" dirty="0" smtClean="0"/>
              <a:t>Mapped data types</a:t>
            </a:r>
          </a:p>
          <a:p>
            <a:pPr>
              <a:buNone/>
            </a:pPr>
            <a:r>
              <a:rPr lang="en-US" sz="1600" dirty="0" smtClean="0">
                <a:latin typeface="Courier New" pitchFamily="49" charset="0"/>
              </a:rPr>
              <a:t>type image;</a:t>
            </a:r>
          </a:p>
          <a:p>
            <a:pPr>
              <a:buNone/>
            </a:pPr>
            <a:r>
              <a:rPr lang="en-US" sz="1600" dirty="0" smtClean="0">
                <a:latin typeface="Courier New" pitchFamily="49" charset="0"/>
              </a:rPr>
              <a:t>image file1&lt;“</a:t>
            </a:r>
            <a:r>
              <a:rPr lang="en-US" sz="1600" dirty="0" err="1" smtClean="0">
                <a:latin typeface="Courier New" pitchFamily="49" charset="0"/>
              </a:rPr>
              <a:t>snapshot.jpg</a:t>
            </a:r>
            <a:r>
              <a:rPr lang="en-US" sz="1600" dirty="0" smtClean="0">
                <a:latin typeface="Courier New" pitchFamily="49" charset="0"/>
              </a:rPr>
              <a:t>”&gt;;</a:t>
            </a:r>
          </a:p>
          <a:p>
            <a:pPr>
              <a:buNone/>
            </a:pPr>
            <a:endParaRPr lang="en-US" sz="800" dirty="0">
              <a:latin typeface="Courier New" pitchFamily="49" charset="0"/>
            </a:endParaRPr>
          </a:p>
          <a:p>
            <a:r>
              <a:rPr lang="en-US" dirty="0"/>
              <a:t>Mapped </a:t>
            </a:r>
            <a:r>
              <a:rPr lang="en-US" dirty="0" smtClean="0"/>
              <a:t>functions</a:t>
            </a:r>
            <a:endParaRPr lang="en-US" sz="1600" dirty="0" smtClean="0">
              <a:latin typeface="Courier New" pitchFamily="49" charset="0"/>
            </a:endParaRPr>
          </a:p>
          <a:p>
            <a:pPr>
              <a:lnSpc>
                <a:spcPct val="84000"/>
              </a:lnSpc>
              <a:buSzPct val="75000"/>
              <a:buNone/>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1600" dirty="0">
                <a:latin typeface="Courier New" pitchFamily="49" charset="0"/>
              </a:rPr>
              <a:t>app (file o</a:t>
            </a:r>
            <a:r>
              <a:rPr lang="en-US" sz="1600" dirty="0" smtClean="0">
                <a:latin typeface="Courier New" pitchFamily="49" charset="0"/>
              </a:rPr>
              <a:t>) </a:t>
            </a:r>
            <a:r>
              <a:rPr lang="en-US" sz="1600" dirty="0" err="1" smtClean="0">
                <a:latin typeface="Courier New" pitchFamily="49" charset="0"/>
              </a:rPr>
              <a:t>myapp</a:t>
            </a:r>
            <a:r>
              <a:rPr lang="en-US" sz="1600" dirty="0" smtClean="0">
                <a:latin typeface="Courier New" pitchFamily="49" charset="0"/>
              </a:rPr>
              <a:t>(file f, </a:t>
            </a:r>
            <a:r>
              <a:rPr lang="en-US" sz="1600" dirty="0" err="1" smtClean="0">
                <a:latin typeface="Courier New" pitchFamily="49" charset="0"/>
              </a:rPr>
              <a:t>int</a:t>
            </a:r>
            <a:r>
              <a:rPr lang="en-US" sz="1600" dirty="0" smtClean="0">
                <a:latin typeface="Courier New" pitchFamily="49" charset="0"/>
              </a:rPr>
              <a:t> </a:t>
            </a:r>
            <a:r>
              <a:rPr lang="en-US" sz="1600" dirty="0" err="1" smtClean="0">
                <a:latin typeface="Courier New" pitchFamily="49" charset="0"/>
              </a:rPr>
              <a:t>i</a:t>
            </a:r>
            <a:r>
              <a:rPr lang="en-US" sz="1600" dirty="0" smtClean="0">
                <a:latin typeface="Courier New" pitchFamily="49" charset="0"/>
              </a:rPr>
              <a:t>)</a:t>
            </a:r>
            <a:endParaRPr lang="en-US" sz="1600" dirty="0">
              <a:latin typeface="Courier New" pitchFamily="49" charset="0"/>
            </a:endParaRPr>
          </a:p>
          <a:p>
            <a:pPr>
              <a:lnSpc>
                <a:spcPct val="84000"/>
              </a:lnSpc>
              <a:buSzPct val="75000"/>
              <a:buNone/>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1600" dirty="0">
                <a:latin typeface="Courier New" pitchFamily="49" charset="0"/>
              </a:rPr>
              <a:t>{ </a:t>
            </a:r>
            <a:r>
              <a:rPr lang="en-US" sz="1600" dirty="0" err="1" smtClean="0">
                <a:latin typeface="Courier New" pitchFamily="49" charset="0"/>
              </a:rPr>
              <a:t>mysim</a:t>
            </a:r>
            <a:r>
              <a:rPr lang="en-US" sz="1600" dirty="0" smtClean="0">
                <a:latin typeface="Courier New" pitchFamily="49" charset="0"/>
              </a:rPr>
              <a:t>  "</a:t>
            </a:r>
            <a:r>
              <a:rPr lang="en-US" sz="1600" dirty="0">
                <a:latin typeface="Courier New" pitchFamily="49" charset="0"/>
              </a:rPr>
              <a:t>-</a:t>
            </a:r>
            <a:r>
              <a:rPr lang="en-US" sz="1600" dirty="0" smtClean="0">
                <a:latin typeface="Courier New" pitchFamily="49" charset="0"/>
              </a:rPr>
              <a:t>s" </a:t>
            </a:r>
            <a:r>
              <a:rPr lang="en-US" sz="1600" dirty="0" err="1" smtClean="0">
                <a:latin typeface="Courier New" pitchFamily="49" charset="0"/>
              </a:rPr>
              <a:t>i</a:t>
            </a:r>
            <a:r>
              <a:rPr lang="en-US" sz="1600" dirty="0" smtClean="0">
                <a:latin typeface="Courier New" pitchFamily="49" charset="0"/>
              </a:rPr>
              <a:t> @f @o; }</a:t>
            </a:r>
          </a:p>
          <a:p>
            <a:pPr>
              <a:lnSpc>
                <a:spcPct val="84000"/>
              </a:lnSpc>
              <a:buSzPct val="75000"/>
              <a:buNone/>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endParaRPr lang="en-US" sz="1000" dirty="0" smtClean="0"/>
          </a:p>
          <a:p>
            <a:r>
              <a:rPr lang="en-US" dirty="0" smtClean="0"/>
              <a:t>Conventional expressions</a:t>
            </a:r>
          </a:p>
          <a:p>
            <a:pPr>
              <a:buNone/>
            </a:pPr>
            <a:r>
              <a:rPr lang="en-US" sz="1600" dirty="0">
                <a:latin typeface="Courier New" pitchFamily="49" charset="0"/>
              </a:rPr>
              <a:t>if (x == 3) { </a:t>
            </a:r>
          </a:p>
          <a:p>
            <a:pPr>
              <a:buNone/>
            </a:pPr>
            <a:r>
              <a:rPr lang="en-US" sz="1600" dirty="0">
                <a:latin typeface="Courier New" pitchFamily="49" charset="0"/>
              </a:rPr>
              <a:t>    y = x+2;</a:t>
            </a:r>
          </a:p>
          <a:p>
            <a:pPr>
              <a:buNone/>
            </a:pPr>
            <a:r>
              <a:rPr lang="en-US" sz="1600" dirty="0">
                <a:latin typeface="Courier New" pitchFamily="49" charset="0"/>
              </a:rPr>
              <a:t>    s = @</a:t>
            </a:r>
            <a:r>
              <a:rPr lang="en-US" sz="1600" dirty="0" err="1">
                <a:latin typeface="Courier New" pitchFamily="49" charset="0"/>
              </a:rPr>
              <a:t>strcat</a:t>
            </a:r>
            <a:r>
              <a:rPr lang="en-US" sz="1600" dirty="0" smtClean="0">
                <a:latin typeface="Courier New" pitchFamily="49" charset="0"/>
              </a:rPr>
              <a:t>(“y</a:t>
            </a:r>
            <a:r>
              <a:rPr lang="en-US" sz="1600" dirty="0">
                <a:latin typeface="Courier New" pitchFamily="49" charset="0"/>
              </a:rPr>
              <a:t>: ”, y);</a:t>
            </a:r>
          </a:p>
          <a:p>
            <a:pPr>
              <a:buNone/>
            </a:pPr>
            <a:r>
              <a:rPr lang="en-US" sz="1600" dirty="0">
                <a:latin typeface="Courier New" pitchFamily="49" charset="0"/>
              </a:rPr>
              <a:t>}</a:t>
            </a:r>
          </a:p>
          <a:p>
            <a:endParaRPr lang="en-US" dirty="0" smtClean="0"/>
          </a:p>
        </p:txBody>
      </p:sp>
      <p:sp>
        <p:nvSpPr>
          <p:cNvPr id="7" name="Content Placeholder 2"/>
          <p:cNvSpPr txBox="1">
            <a:spLocks/>
          </p:cNvSpPr>
          <p:nvPr/>
        </p:nvSpPr>
        <p:spPr bwMode="auto">
          <a:xfrm>
            <a:off x="4799685" y="1083575"/>
            <a:ext cx="4114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defTabSz="914400" eaLnBrk="0" hangingPunct="0">
              <a:spcBef>
                <a:spcPct val="20000"/>
              </a:spcBef>
              <a:buClr>
                <a:srgbClr val="1F497D"/>
              </a:buClr>
              <a:buFont typeface="Wingdings" charset="2"/>
              <a:buChar char="§"/>
              <a:defRPr/>
            </a:pPr>
            <a:r>
              <a:rPr lang="en-US" sz="2000" dirty="0">
                <a:solidFill>
                  <a:srgbClr val="1B1B1B"/>
                </a:solidFill>
                <a:latin typeface="+mn-lt"/>
                <a:ea typeface="ＭＳ Ｐゴシック" charset="-128"/>
                <a:cs typeface="ＭＳ Ｐゴシック" charset="-128"/>
              </a:rPr>
              <a:t>Structured data</a:t>
            </a:r>
          </a:p>
          <a:p>
            <a:pPr marL="342900" indent="-342900" defTabSz="914400">
              <a:spcBef>
                <a:spcPct val="20000"/>
              </a:spcBef>
              <a:buClr>
                <a:srgbClr val="1F497D"/>
              </a:buClr>
              <a:buFont typeface="Wingdings" pitchFamily="2" charset="2"/>
              <a:buNone/>
              <a:defRPr/>
            </a:pPr>
            <a:r>
              <a:rPr lang="en-US" sz="1800" kern="0" dirty="0" smtClean="0">
                <a:solidFill>
                  <a:prstClr val="black"/>
                </a:solidFill>
                <a:latin typeface="Courier New" pitchFamily="49" charset="0"/>
                <a:ea typeface="+mn-ea"/>
                <a:cs typeface="Courier New" pitchFamily="49" charset="0"/>
              </a:rPr>
              <a:t>image  A[]&lt;</a:t>
            </a:r>
            <a:r>
              <a:rPr lang="en-US" sz="1800" kern="0" dirty="0" err="1" smtClean="0">
                <a:solidFill>
                  <a:prstClr val="black"/>
                </a:solidFill>
                <a:latin typeface="Courier New" pitchFamily="49" charset="0"/>
                <a:ea typeface="+mn-ea"/>
                <a:cs typeface="Courier New" pitchFamily="49" charset="0"/>
              </a:rPr>
              <a:t>array_mapper</a:t>
            </a:r>
            <a:r>
              <a:rPr lang="en-US" sz="1800" kern="0" dirty="0" smtClean="0">
                <a:solidFill>
                  <a:prstClr val="black"/>
                </a:solidFill>
                <a:latin typeface="Courier New" pitchFamily="49" charset="0"/>
                <a:ea typeface="+mn-ea"/>
                <a:cs typeface="Courier New" pitchFamily="49" charset="0"/>
              </a:rPr>
              <a:t>…&gt;;</a:t>
            </a:r>
            <a:r>
              <a:rPr lang="en-US" sz="1800" kern="0" dirty="0" smtClean="0">
                <a:solidFill>
                  <a:prstClr val="black"/>
                </a:solidFill>
                <a:latin typeface="Calibri"/>
                <a:ea typeface="+mn-ea"/>
                <a:cs typeface="Courier New" pitchFamily="49" charset="0"/>
              </a:rPr>
              <a:t/>
            </a:r>
            <a:br>
              <a:rPr lang="en-US" sz="1800" kern="0" dirty="0" smtClean="0">
                <a:solidFill>
                  <a:prstClr val="black"/>
                </a:solidFill>
                <a:latin typeface="Calibri"/>
                <a:ea typeface="+mn-ea"/>
                <a:cs typeface="Courier New" pitchFamily="49" charset="0"/>
              </a:rPr>
            </a:br>
            <a:endParaRPr lang="en-US" sz="1800" kern="0" dirty="0" smtClean="0">
              <a:solidFill>
                <a:prstClr val="black"/>
              </a:solidFill>
              <a:latin typeface="Calibri"/>
              <a:ea typeface="+mn-ea"/>
              <a:cs typeface="Courier New" pitchFamily="49" charset="0"/>
            </a:endParaRPr>
          </a:p>
          <a:p>
            <a:pPr marL="342900" indent="-342900" defTabSz="914400" eaLnBrk="0" hangingPunct="0">
              <a:spcBef>
                <a:spcPct val="20000"/>
              </a:spcBef>
              <a:buClr>
                <a:srgbClr val="1F497D"/>
              </a:buClr>
              <a:buFont typeface="Wingdings" charset="2"/>
              <a:buChar char="§"/>
              <a:defRPr/>
            </a:pPr>
            <a:r>
              <a:rPr lang="en-US" sz="2000" dirty="0" smtClean="0">
                <a:solidFill>
                  <a:srgbClr val="1B1B1B"/>
                </a:solidFill>
                <a:latin typeface="+mn-lt"/>
                <a:ea typeface="ＭＳ Ｐゴシック" charset="-128"/>
                <a:cs typeface="ＭＳ Ｐゴシック" charset="-128"/>
              </a:rPr>
              <a:t>Loops</a:t>
            </a:r>
            <a:endParaRPr lang="en-US" sz="1800" kern="0" dirty="0" smtClean="0">
              <a:solidFill>
                <a:prstClr val="black"/>
              </a:solidFill>
              <a:latin typeface="Calibri"/>
              <a:ea typeface="+mn-ea"/>
              <a:cs typeface="Courier New" pitchFamily="49" charset="0"/>
            </a:endParaRPr>
          </a:p>
          <a:p>
            <a:pPr marL="342900" indent="-342900" defTabSz="914400">
              <a:spcBef>
                <a:spcPct val="20000"/>
              </a:spcBef>
              <a:buClr>
                <a:srgbClr val="1F497D"/>
              </a:buClr>
              <a:buFont typeface="Wingdings" pitchFamily="2" charset="2"/>
              <a:buNone/>
              <a:defRPr/>
            </a:pPr>
            <a:r>
              <a:rPr lang="en-US" sz="1800" kern="0" dirty="0" err="1" smtClean="0">
                <a:solidFill>
                  <a:prstClr val="black"/>
                </a:solidFill>
                <a:latin typeface="Courier New" pitchFamily="49" charset="0"/>
                <a:ea typeface="+mn-ea"/>
                <a:cs typeface="Courier New" pitchFamily="49" charset="0"/>
              </a:rPr>
              <a:t>foreach</a:t>
            </a:r>
            <a:r>
              <a:rPr lang="en-US" sz="1800" kern="0" dirty="0" smtClean="0">
                <a:solidFill>
                  <a:prstClr val="black"/>
                </a:solidFill>
                <a:latin typeface="Courier New" pitchFamily="49" charset="0"/>
                <a:ea typeface="+mn-ea"/>
                <a:cs typeface="Courier New" pitchFamily="49" charset="0"/>
              </a:rPr>
              <a:t> </a:t>
            </a:r>
            <a:r>
              <a:rPr lang="en-US" sz="1800" kern="0" dirty="0" err="1" smtClean="0">
                <a:solidFill>
                  <a:prstClr val="black"/>
                </a:solidFill>
                <a:latin typeface="Courier New" pitchFamily="49" charset="0"/>
                <a:ea typeface="+mn-ea"/>
                <a:cs typeface="Courier New" pitchFamily="49" charset="0"/>
              </a:rPr>
              <a:t>f,i</a:t>
            </a:r>
            <a:r>
              <a:rPr lang="en-US" sz="1800" kern="0" dirty="0" smtClean="0">
                <a:solidFill>
                  <a:prstClr val="black"/>
                </a:solidFill>
                <a:latin typeface="Courier New" pitchFamily="49" charset="0"/>
                <a:ea typeface="+mn-ea"/>
                <a:cs typeface="Courier New" pitchFamily="49" charset="0"/>
              </a:rPr>
              <a:t> in A {</a:t>
            </a:r>
          </a:p>
          <a:p>
            <a:pPr marL="342900" indent="-342900" defTabSz="914400">
              <a:spcBef>
                <a:spcPct val="20000"/>
              </a:spcBef>
              <a:buClr>
                <a:srgbClr val="1F497D"/>
              </a:buClr>
              <a:buFont typeface="Wingdings" pitchFamily="2" charset="2"/>
              <a:buNone/>
              <a:defRPr/>
            </a:pPr>
            <a:r>
              <a:rPr lang="en-US" sz="1800" kern="0" dirty="0" smtClean="0">
                <a:solidFill>
                  <a:prstClr val="black"/>
                </a:solidFill>
                <a:latin typeface="Courier New" pitchFamily="49" charset="0"/>
                <a:ea typeface="+mn-ea"/>
                <a:cs typeface="Courier New" pitchFamily="49" charset="0"/>
              </a:rPr>
              <a:t>    B[</a:t>
            </a:r>
            <a:r>
              <a:rPr lang="en-US" sz="1800" kern="0" dirty="0" err="1" smtClean="0">
                <a:solidFill>
                  <a:prstClr val="black"/>
                </a:solidFill>
                <a:latin typeface="Courier New" pitchFamily="49" charset="0"/>
                <a:ea typeface="+mn-ea"/>
                <a:cs typeface="Courier New" pitchFamily="49" charset="0"/>
              </a:rPr>
              <a:t>i</a:t>
            </a:r>
            <a:r>
              <a:rPr lang="en-US" sz="1800" kern="0" dirty="0" smtClean="0">
                <a:solidFill>
                  <a:prstClr val="black"/>
                </a:solidFill>
                <a:latin typeface="Courier New" pitchFamily="49" charset="0"/>
                <a:ea typeface="+mn-ea"/>
                <a:cs typeface="Courier New" pitchFamily="49" charset="0"/>
              </a:rPr>
              <a:t>] = convert(A[</a:t>
            </a:r>
            <a:r>
              <a:rPr lang="en-US" sz="1800" kern="0" dirty="0" err="1" smtClean="0">
                <a:solidFill>
                  <a:prstClr val="black"/>
                </a:solidFill>
                <a:latin typeface="Courier New" pitchFamily="49" charset="0"/>
                <a:ea typeface="+mn-ea"/>
                <a:cs typeface="Courier New" pitchFamily="49" charset="0"/>
              </a:rPr>
              <a:t>i</a:t>
            </a:r>
            <a:r>
              <a:rPr lang="en-US" sz="1800" kern="0" dirty="0" smtClean="0">
                <a:solidFill>
                  <a:prstClr val="black"/>
                </a:solidFill>
                <a:latin typeface="Courier New" pitchFamily="49" charset="0"/>
                <a:ea typeface="+mn-ea"/>
                <a:cs typeface="Courier New" pitchFamily="49" charset="0"/>
              </a:rPr>
              <a:t>]);</a:t>
            </a:r>
          </a:p>
          <a:p>
            <a:pPr marL="342900" indent="-342900" defTabSz="914400">
              <a:spcBef>
                <a:spcPct val="20000"/>
              </a:spcBef>
              <a:buClr>
                <a:srgbClr val="1F497D"/>
              </a:buClr>
              <a:buFont typeface="Wingdings" pitchFamily="2" charset="2"/>
              <a:buNone/>
              <a:defRPr/>
            </a:pPr>
            <a:r>
              <a:rPr lang="en-US" sz="1800" kern="0" dirty="0" smtClean="0">
                <a:solidFill>
                  <a:prstClr val="black"/>
                </a:solidFill>
                <a:latin typeface="Courier New" pitchFamily="49" charset="0"/>
                <a:ea typeface="+mn-ea"/>
                <a:cs typeface="Courier New" pitchFamily="49" charset="0"/>
              </a:rPr>
              <a:t>}</a:t>
            </a:r>
          </a:p>
          <a:p>
            <a:pPr marL="342900" indent="-342900" defTabSz="914400">
              <a:spcBef>
                <a:spcPct val="20000"/>
              </a:spcBef>
              <a:buClr>
                <a:srgbClr val="1F497D"/>
              </a:buClr>
              <a:buFont typeface="Wingdings" pitchFamily="2" charset="2"/>
              <a:buNone/>
              <a:defRPr/>
            </a:pPr>
            <a:endParaRPr lang="en-US" sz="1800" kern="0" dirty="0" smtClean="0">
              <a:solidFill>
                <a:prstClr val="black"/>
              </a:solidFill>
              <a:latin typeface="Calibri"/>
              <a:ea typeface="+mn-ea"/>
              <a:cs typeface="Courier New" pitchFamily="49" charset="0"/>
            </a:endParaRPr>
          </a:p>
          <a:p>
            <a:pPr marL="342900" indent="-342900" defTabSz="914400" eaLnBrk="0" hangingPunct="0">
              <a:spcBef>
                <a:spcPct val="20000"/>
              </a:spcBef>
              <a:buClr>
                <a:srgbClr val="1F497D"/>
              </a:buClr>
              <a:buFont typeface="Wingdings" charset="2"/>
              <a:buChar char="§"/>
              <a:defRPr/>
            </a:pPr>
            <a:r>
              <a:rPr lang="en-US" sz="2000" dirty="0">
                <a:solidFill>
                  <a:srgbClr val="1B1B1B"/>
                </a:solidFill>
                <a:latin typeface="+mn-lt"/>
                <a:ea typeface="ＭＳ Ｐゴシック" charset="-128"/>
                <a:cs typeface="ＭＳ Ｐゴシック" charset="-128"/>
              </a:rPr>
              <a:t>Data </a:t>
            </a:r>
            <a:r>
              <a:rPr lang="en-US" sz="2000" dirty="0" smtClean="0">
                <a:solidFill>
                  <a:srgbClr val="1B1B1B"/>
                </a:solidFill>
                <a:latin typeface="+mn-lt"/>
                <a:ea typeface="ＭＳ Ｐゴシック" charset="-128"/>
                <a:cs typeface="ＭＳ Ｐゴシック" charset="-128"/>
              </a:rPr>
              <a:t>flow</a:t>
            </a:r>
            <a:endParaRPr lang="en-US" sz="1800" kern="0" dirty="0" smtClean="0">
              <a:solidFill>
                <a:prstClr val="black"/>
              </a:solidFill>
              <a:latin typeface="Courier New" pitchFamily="49" charset="0"/>
              <a:ea typeface="+mn-ea"/>
              <a:cs typeface="Courier New" pitchFamily="49" charset="0"/>
            </a:endParaRPr>
          </a:p>
          <a:p>
            <a:pPr marL="342900" indent="-342900" defTabSz="914400">
              <a:spcBef>
                <a:spcPct val="20000"/>
              </a:spcBef>
              <a:buClr>
                <a:srgbClr val="1F497D"/>
              </a:buClr>
              <a:defRPr/>
            </a:pPr>
            <a:r>
              <a:rPr lang="en-US" sz="1800" kern="0" dirty="0" smtClean="0">
                <a:solidFill>
                  <a:prstClr val="black"/>
                </a:solidFill>
                <a:latin typeface="Courier New" pitchFamily="49" charset="0"/>
                <a:ea typeface="+mn-ea"/>
                <a:cs typeface="Courier New" pitchFamily="49" charset="0"/>
              </a:rPr>
              <a:t>analyze(B[0], B[1]);</a:t>
            </a:r>
          </a:p>
          <a:p>
            <a:pPr marL="342900" indent="-342900">
              <a:spcBef>
                <a:spcPct val="20000"/>
              </a:spcBef>
              <a:buClr>
                <a:srgbClr val="1F497D"/>
              </a:buClr>
            </a:pPr>
            <a:r>
              <a:rPr lang="en-US" sz="1800" kern="0" dirty="0" smtClean="0">
                <a:solidFill>
                  <a:prstClr val="black"/>
                </a:solidFill>
                <a:latin typeface="Courier New" pitchFamily="49" charset="0"/>
                <a:ea typeface="+mn-ea"/>
                <a:cs typeface="Courier New" pitchFamily="49" charset="0"/>
              </a:rPr>
              <a:t>analyze(B[2], B[3]);</a:t>
            </a:r>
          </a:p>
          <a:p>
            <a:pPr marL="342900" indent="-342900" defTabSz="914400">
              <a:spcBef>
                <a:spcPct val="20000"/>
              </a:spcBef>
              <a:buClr>
                <a:srgbClr val="1F497D"/>
              </a:buClr>
              <a:defRPr/>
            </a:pPr>
            <a:endParaRPr lang="en-US" sz="1800" kern="0" dirty="0" smtClean="0">
              <a:solidFill>
                <a:prstClr val="black"/>
              </a:solidFill>
              <a:latin typeface="Calibri"/>
              <a:ea typeface="+mn-ea"/>
              <a:cs typeface="Courier New" pitchFamily="49" charset="0"/>
            </a:endParaRPr>
          </a:p>
        </p:txBody>
      </p:sp>
      <p:sp>
        <p:nvSpPr>
          <p:cNvPr id="8" name="Rectangle 7"/>
          <p:cNvSpPr/>
          <p:nvPr/>
        </p:nvSpPr>
        <p:spPr>
          <a:xfrm>
            <a:off x="644065" y="6260068"/>
            <a:ext cx="8576135" cy="369332"/>
          </a:xfrm>
          <a:prstGeom prst="rect">
            <a:avLst/>
          </a:prstGeom>
        </p:spPr>
        <p:txBody>
          <a:bodyPr wrap="square">
            <a:spAutoFit/>
          </a:bodyPr>
          <a:lstStyle/>
          <a:p>
            <a:pPr fontAlgn="auto">
              <a:spcBef>
                <a:spcPts val="0"/>
              </a:spcBef>
              <a:spcAft>
                <a:spcPts val="0"/>
              </a:spcAft>
            </a:pPr>
            <a:r>
              <a:rPr lang="en-US" sz="1800" b="1" dirty="0" smtClean="0">
                <a:solidFill>
                  <a:prstClr val="black"/>
                </a:solidFill>
                <a:latin typeface="Calibri"/>
                <a:ea typeface="+mn-ea"/>
                <a:cs typeface="+mn-cs"/>
              </a:rPr>
              <a:t>Swift: A language for distributed parallel scripting, J. Parallel Computing, 2011</a:t>
            </a:r>
            <a:endParaRPr lang="en-US" sz="1800" dirty="0">
              <a:solidFill>
                <a:prstClr val="black"/>
              </a:solidFill>
              <a:latin typeface="Calibri"/>
              <a:ea typeface="+mn-ea"/>
              <a:cs typeface="+mn-cs"/>
            </a:endParaRPr>
          </a:p>
        </p:txBody>
      </p:sp>
    </p:spTree>
    <p:extLst>
      <p:ext uri="{BB962C8B-B14F-4D97-AF65-F5344CB8AC3E}">
        <p14:creationId xmlns:p14="http://schemas.microsoft.com/office/powerpoint/2010/main" val="310298830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Pervasively parallel</a:t>
            </a:r>
            <a:endParaRPr lang="en-US" dirty="0"/>
          </a:p>
        </p:txBody>
      </p:sp>
      <p:sp>
        <p:nvSpPr>
          <p:cNvPr id="74754" name="Rectangle 2"/>
          <p:cNvSpPr>
            <a:spLocks noGrp="1" noChangeArrowheads="1"/>
          </p:cNvSpPr>
          <p:nvPr>
            <p:ph idx="1"/>
          </p:nvPr>
        </p:nvSpPr>
        <p:spPr>
          <a:xfrm>
            <a:off x="457200" y="1295400"/>
            <a:ext cx="8229600" cy="5165725"/>
          </a:xfrm>
        </p:spPr>
        <p:txBody>
          <a:bodyPr>
            <a:normAutofit lnSpcReduction="10000"/>
          </a:bodyPr>
          <a:lstStyle/>
          <a:p>
            <a:r>
              <a:rPr lang="en-US" dirty="0">
                <a:solidFill>
                  <a:schemeClr val="tx2"/>
                </a:solidFill>
              </a:rPr>
              <a:t>Swift is a parallel scripting system for grids, clouds and </a:t>
            </a:r>
            <a:r>
              <a:rPr lang="en-US" dirty="0" smtClean="0">
                <a:solidFill>
                  <a:schemeClr val="tx2"/>
                </a:solidFill>
              </a:rPr>
              <a:t>clusters</a:t>
            </a:r>
          </a:p>
          <a:p>
            <a:endParaRPr lang="en-US" dirty="0">
              <a:solidFill>
                <a:schemeClr val="tx2"/>
              </a:solidFill>
            </a:endParaRPr>
          </a:p>
          <a:p>
            <a:endParaRPr lang="en-US" dirty="0" smtClean="0">
              <a:solidFill>
                <a:schemeClr val="tx2"/>
              </a:solidFill>
            </a:endParaRPr>
          </a:p>
          <a:p>
            <a:endParaRPr lang="en-US" dirty="0">
              <a:solidFill>
                <a:schemeClr val="tx2"/>
              </a:solidFill>
            </a:endParaRPr>
          </a:p>
          <a:p>
            <a:endParaRPr lang="en-US" dirty="0" smtClean="0">
              <a:solidFill>
                <a:schemeClr val="tx2"/>
              </a:solidFill>
            </a:endParaRPr>
          </a:p>
          <a:p>
            <a:endParaRPr lang="en-US" dirty="0">
              <a:solidFill>
                <a:schemeClr val="tx2"/>
              </a:solidFill>
            </a:endParaRPr>
          </a:p>
          <a:p>
            <a:endParaRPr lang="en-US" dirty="0" smtClean="0">
              <a:solidFill>
                <a:schemeClr val="tx2"/>
              </a:solidFill>
            </a:endParaRPr>
          </a:p>
          <a:p>
            <a:endParaRPr lang="en-US" dirty="0">
              <a:solidFill>
                <a:schemeClr val="tx2"/>
              </a:solidFill>
            </a:endParaRPr>
          </a:p>
          <a:p>
            <a:endParaRPr lang="en-US" dirty="0" smtClean="0">
              <a:solidFill>
                <a:schemeClr val="tx2"/>
              </a:solidFill>
            </a:endParaRPr>
          </a:p>
          <a:p>
            <a:r>
              <a:rPr lang="en-GB" dirty="0" smtClean="0">
                <a:solidFill>
                  <a:schemeClr val="tx2"/>
                </a:solidFill>
              </a:rPr>
              <a:t>F(</a:t>
            </a:r>
            <a:r>
              <a:rPr lang="en-GB" dirty="0">
                <a:solidFill>
                  <a:schemeClr val="tx2"/>
                </a:solidFill>
              </a:rPr>
              <a:t>) and </a:t>
            </a:r>
            <a:r>
              <a:rPr lang="en-GB" dirty="0" smtClean="0">
                <a:solidFill>
                  <a:schemeClr val="tx2"/>
                </a:solidFill>
              </a:rPr>
              <a:t>G(</a:t>
            </a:r>
            <a:r>
              <a:rPr lang="en-GB" dirty="0">
                <a:solidFill>
                  <a:schemeClr val="tx2"/>
                </a:solidFill>
              </a:rPr>
              <a:t>) are computed in </a:t>
            </a:r>
            <a:r>
              <a:rPr lang="en-GB" dirty="0" smtClean="0">
                <a:solidFill>
                  <a:schemeClr val="tx2"/>
                </a:solidFill>
              </a:rPr>
              <a:t>parallel</a:t>
            </a:r>
          </a:p>
          <a:p>
            <a:pPr lvl="1"/>
            <a:r>
              <a:rPr lang="en-GB" dirty="0" smtClean="0">
                <a:solidFill>
                  <a:schemeClr val="tx2"/>
                </a:solidFill>
              </a:rPr>
              <a:t>Can be Swift functions, or leaf tasks (executables or scripts in </a:t>
            </a:r>
            <a:r>
              <a:rPr lang="en-US" dirty="0">
                <a:solidFill>
                  <a:schemeClr val="tx2"/>
                </a:solidFill>
              </a:rPr>
              <a:t>shell, python, R, Octave, </a:t>
            </a:r>
            <a:r>
              <a:rPr lang="en-US" dirty="0" smtClean="0">
                <a:solidFill>
                  <a:schemeClr val="tx2"/>
                </a:solidFill>
              </a:rPr>
              <a:t>MATLAB, ...)</a:t>
            </a:r>
            <a:endParaRPr lang="en-GB" dirty="0" smtClean="0">
              <a:solidFill>
                <a:schemeClr val="tx2"/>
              </a:solidFill>
            </a:endParaRPr>
          </a:p>
          <a:p>
            <a:r>
              <a:rPr lang="en-GB" dirty="0" smtClean="0">
                <a:solidFill>
                  <a:schemeClr val="tx2"/>
                </a:solidFill>
              </a:rPr>
              <a:t>r computed when they are done</a:t>
            </a:r>
            <a:endParaRPr lang="en-GB" dirty="0">
              <a:solidFill>
                <a:schemeClr val="tx2"/>
              </a:solidFill>
            </a:endParaRPr>
          </a:p>
          <a:p>
            <a:r>
              <a:rPr lang="en-GB" dirty="0" smtClean="0">
                <a:solidFill>
                  <a:schemeClr val="tx2"/>
                </a:solidFill>
              </a:rPr>
              <a:t>This </a:t>
            </a:r>
            <a:r>
              <a:rPr lang="en-GB" dirty="0">
                <a:solidFill>
                  <a:schemeClr val="tx2"/>
                </a:solidFill>
              </a:rPr>
              <a:t>parallelism is </a:t>
            </a:r>
            <a:r>
              <a:rPr lang="en-GB" i="1" dirty="0">
                <a:solidFill>
                  <a:schemeClr val="tx2"/>
                </a:solidFill>
              </a:rPr>
              <a:t>automatic</a:t>
            </a:r>
          </a:p>
          <a:p>
            <a:r>
              <a:rPr lang="en-GB" dirty="0">
                <a:solidFill>
                  <a:schemeClr val="tx2"/>
                </a:solidFill>
              </a:rPr>
              <a:t>Works recursively throughout the program’s call </a:t>
            </a:r>
            <a:r>
              <a:rPr lang="en-GB" dirty="0" smtClean="0">
                <a:solidFill>
                  <a:schemeClr val="tx2"/>
                </a:solidFill>
              </a:rPr>
              <a:t>graph</a:t>
            </a:r>
            <a:endParaRPr lang="en-GB" dirty="0">
              <a:solidFill>
                <a:schemeClr val="tx2"/>
              </a:solidFill>
            </a:endParaRPr>
          </a:p>
        </p:txBody>
      </p:sp>
      <p:sp>
        <p:nvSpPr>
          <p:cNvPr id="12" name="TextBox 11"/>
          <p:cNvSpPr txBox="1"/>
          <p:nvPr/>
        </p:nvSpPr>
        <p:spPr>
          <a:xfrm>
            <a:off x="1828800" y="1991142"/>
            <a:ext cx="4814664" cy="2123658"/>
          </a:xfrm>
          <a:prstGeom prst="rect">
            <a:avLst/>
          </a:prstGeom>
          <a:noFill/>
          <a:ln>
            <a:solidFill>
              <a:schemeClr val="accent1"/>
            </a:solidFill>
          </a:ln>
        </p:spPr>
        <p:txBody>
          <a:bodyPr wrap="square" rtlCol="0">
            <a:spAutoFit/>
          </a:bodyPr>
          <a:lstStyle/>
          <a:p>
            <a:r>
              <a:rPr lang="en-GB" sz="2200" dirty="0" smtClean="0">
                <a:latin typeface="Courier"/>
                <a:cs typeface="Courier"/>
              </a:rPr>
              <a:t>(</a:t>
            </a:r>
            <a:r>
              <a:rPr lang="en-GB" sz="2200" dirty="0" err="1" smtClean="0">
                <a:latin typeface="Courier"/>
                <a:cs typeface="Courier"/>
              </a:rPr>
              <a:t>int</a:t>
            </a:r>
            <a:r>
              <a:rPr lang="en-GB" sz="2200" dirty="0" smtClean="0">
                <a:latin typeface="Courier"/>
                <a:cs typeface="Courier"/>
              </a:rPr>
              <a:t> </a:t>
            </a:r>
            <a:r>
              <a:rPr lang="en-GB" sz="2200" dirty="0" err="1" smtClean="0">
                <a:latin typeface="Courier"/>
                <a:cs typeface="Courier"/>
              </a:rPr>
              <a:t>r</a:t>
            </a:r>
            <a:r>
              <a:rPr lang="en-GB" sz="2200" dirty="0" smtClean="0">
                <a:latin typeface="Courier"/>
                <a:cs typeface="Courier"/>
              </a:rPr>
              <a:t>) </a:t>
            </a:r>
            <a:r>
              <a:rPr lang="en-GB" sz="2200" dirty="0" err="1" smtClean="0">
                <a:latin typeface="Courier"/>
                <a:cs typeface="Courier"/>
              </a:rPr>
              <a:t>myproc</a:t>
            </a:r>
            <a:r>
              <a:rPr lang="en-GB" sz="2200" dirty="0" smtClean="0">
                <a:latin typeface="Courier"/>
                <a:cs typeface="Courier"/>
              </a:rPr>
              <a:t> (</a:t>
            </a:r>
            <a:r>
              <a:rPr lang="en-GB" sz="2200" dirty="0" err="1" smtClean="0">
                <a:latin typeface="Courier"/>
                <a:cs typeface="Courier"/>
              </a:rPr>
              <a:t>int</a:t>
            </a:r>
            <a:r>
              <a:rPr lang="en-GB" sz="2200" dirty="0" smtClean="0">
                <a:latin typeface="Courier"/>
                <a:cs typeface="Courier"/>
              </a:rPr>
              <a:t> </a:t>
            </a:r>
            <a:r>
              <a:rPr lang="en-GB" sz="2200" dirty="0" err="1" smtClean="0">
                <a:latin typeface="Courier"/>
                <a:cs typeface="Courier"/>
              </a:rPr>
              <a:t>i</a:t>
            </a:r>
            <a:r>
              <a:rPr lang="en-GB" sz="2200" dirty="0" smtClean="0">
                <a:latin typeface="Courier"/>
                <a:cs typeface="Courier"/>
              </a:rPr>
              <a:t>)</a:t>
            </a:r>
          </a:p>
          <a:p>
            <a:r>
              <a:rPr lang="en-GB" sz="2200" dirty="0" smtClean="0">
                <a:latin typeface="Courier"/>
                <a:cs typeface="Courier"/>
              </a:rPr>
              <a:t>{</a:t>
            </a:r>
          </a:p>
          <a:p>
            <a:r>
              <a:rPr lang="en-GB" sz="2200" dirty="0" smtClean="0">
                <a:latin typeface="Courier"/>
                <a:cs typeface="Courier"/>
              </a:rPr>
              <a:t>    </a:t>
            </a:r>
            <a:r>
              <a:rPr lang="en-GB" sz="2200" dirty="0" err="1" smtClean="0">
                <a:latin typeface="Courier"/>
                <a:cs typeface="Courier"/>
              </a:rPr>
              <a:t>int</a:t>
            </a:r>
            <a:r>
              <a:rPr lang="en-GB" sz="2200" dirty="0" smtClean="0">
                <a:latin typeface="Courier"/>
                <a:cs typeface="Courier"/>
              </a:rPr>
              <a:t> f = F(</a:t>
            </a:r>
            <a:r>
              <a:rPr lang="en-GB" sz="2200" dirty="0" err="1" smtClean="0">
                <a:latin typeface="Courier"/>
                <a:cs typeface="Courier"/>
              </a:rPr>
              <a:t>i</a:t>
            </a:r>
            <a:r>
              <a:rPr lang="en-GB" sz="2200" dirty="0" smtClean="0">
                <a:latin typeface="Courier"/>
                <a:cs typeface="Courier"/>
              </a:rPr>
              <a:t>);    </a:t>
            </a:r>
          </a:p>
          <a:p>
            <a:r>
              <a:rPr lang="en-GB" sz="2200" dirty="0" smtClean="0">
                <a:latin typeface="Courier"/>
                <a:cs typeface="Courier"/>
              </a:rPr>
              <a:t>    </a:t>
            </a:r>
            <a:r>
              <a:rPr lang="en-GB" sz="2200" dirty="0" err="1" smtClean="0">
                <a:latin typeface="Courier"/>
                <a:cs typeface="Courier"/>
              </a:rPr>
              <a:t>int</a:t>
            </a:r>
            <a:r>
              <a:rPr lang="en-GB" sz="2200" dirty="0" smtClean="0">
                <a:latin typeface="Courier"/>
                <a:cs typeface="Courier"/>
              </a:rPr>
              <a:t> g = G(</a:t>
            </a:r>
            <a:r>
              <a:rPr lang="en-GB" sz="2200" dirty="0" err="1" smtClean="0">
                <a:latin typeface="Courier"/>
                <a:cs typeface="Courier"/>
              </a:rPr>
              <a:t>i</a:t>
            </a:r>
            <a:r>
              <a:rPr lang="en-GB" sz="2200" dirty="0" smtClean="0">
                <a:latin typeface="Courier"/>
                <a:cs typeface="Courier"/>
              </a:rPr>
              <a:t>);</a:t>
            </a:r>
          </a:p>
          <a:p>
            <a:r>
              <a:rPr lang="en-GB" sz="2200" dirty="0" smtClean="0">
                <a:latin typeface="Courier"/>
                <a:cs typeface="Courier"/>
              </a:rPr>
              <a:t>    r = f + g;</a:t>
            </a:r>
          </a:p>
          <a:p>
            <a:r>
              <a:rPr lang="en-GB" sz="2200" dirty="0" smtClean="0">
                <a:latin typeface="Courier"/>
                <a:cs typeface="Courier"/>
              </a:rPr>
              <a:t>}</a:t>
            </a:r>
          </a:p>
        </p:txBody>
      </p:sp>
    </p:spTree>
    <p:extLst>
      <p:ext uri="{BB962C8B-B14F-4D97-AF65-F5344CB8AC3E}">
        <p14:creationId xmlns:p14="http://schemas.microsoft.com/office/powerpoint/2010/main" val="6762818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47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754">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754">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4754">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4754">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475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4" grpId="0" build="p"/>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
          <p:cNvSpPr>
            <a:spLocks noGrp="1" noChangeArrowheads="1"/>
          </p:cNvSpPr>
          <p:nvPr>
            <p:ph type="title"/>
          </p:nvPr>
        </p:nvSpPr>
        <p:spPr>
          <a:xfrm>
            <a:off x="457200" y="533400"/>
            <a:ext cx="8229600" cy="884238"/>
          </a:xfrm>
        </p:spPr>
        <p:txBody>
          <a:bodyPr/>
          <a:lstStyle/>
          <a:p>
            <a:r>
              <a:rPr lang="en-GB" dirty="0" smtClean="0">
                <a:solidFill>
                  <a:srgbClr val="406F9E"/>
                </a:solidFill>
              </a:rPr>
              <a:t>Pervasive parallel data flow</a:t>
            </a:r>
          </a:p>
        </p:txBody>
      </p:sp>
      <p:pic>
        <p:nvPicPr>
          <p:cNvPr id="4" name="Picture 3" descr="Screen Shot 2014-05-06 at 8.27.09 AM.png"/>
          <p:cNvPicPr>
            <a:picLocks noChangeAspect="1"/>
          </p:cNvPicPr>
          <p:nvPr/>
        </p:nvPicPr>
        <p:blipFill rotWithShape="1">
          <a:blip r:embed="rId3">
            <a:extLst>
              <a:ext uri="{28A0092B-C50C-407E-A947-70E740481C1C}">
                <a14:useLocalDpi xmlns:a14="http://schemas.microsoft.com/office/drawing/2010/main"/>
              </a:ext>
            </a:extLst>
          </a:blip>
          <a:srcRect t="1873" b="28906"/>
          <a:stretch/>
        </p:blipFill>
        <p:spPr>
          <a:xfrm>
            <a:off x="806941" y="1828800"/>
            <a:ext cx="7695229" cy="3502152"/>
          </a:xfrm>
          <a:prstGeom prst="rect">
            <a:avLst/>
          </a:prstGeom>
        </p:spPr>
      </p:pic>
    </p:spTree>
    <p:extLst>
      <p:ext uri="{BB962C8B-B14F-4D97-AF65-F5344CB8AC3E}">
        <p14:creationId xmlns:p14="http://schemas.microsoft.com/office/powerpoint/2010/main" val="142583728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ue_200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ue_2003">
      <a:majorFont>
        <a:latin typeface="Trebuchet MS"/>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Calibri" charset="0"/>
            <a:ea typeface="MS PGothic" pitchFamily="34" charset="-128"/>
            <a:cs typeface="MS PGothic"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Calibri" charset="0"/>
            <a:ea typeface="MS PGothic" pitchFamily="34" charset="-128"/>
            <a:cs typeface="MS PGothic" pitchFamily="34" charset="-128"/>
          </a:defRPr>
        </a:defPPr>
      </a:lstStyle>
    </a:lnDef>
  </a:objectDefaults>
  <a:extraClrSchemeLst>
    <a:extraClrScheme>
      <a:clrScheme name="blue_2003 1">
        <a:dk1>
          <a:srgbClr val="616161"/>
        </a:dk1>
        <a:lt1>
          <a:srgbClr val="FFFFFF"/>
        </a:lt1>
        <a:dk2>
          <a:srgbClr val="1F497D"/>
        </a:dk2>
        <a:lt2>
          <a:srgbClr val="D2D2D2"/>
        </a:lt2>
        <a:accent1>
          <a:srgbClr val="5C0426"/>
        </a:accent1>
        <a:accent2>
          <a:srgbClr val="9D7D9E"/>
        </a:accent2>
        <a:accent3>
          <a:srgbClr val="FFFFFF"/>
        </a:accent3>
        <a:accent4>
          <a:srgbClr val="525252"/>
        </a:accent4>
        <a:accent5>
          <a:srgbClr val="B5AAAC"/>
        </a:accent5>
        <a:accent6>
          <a:srgbClr val="8E718F"/>
        </a:accent6>
        <a:hlink>
          <a:srgbClr val="253D51"/>
        </a:hlink>
        <a:folHlink>
          <a:srgbClr val="0D204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ue_2003">
  <a:themeElements>
    <a:clrScheme name="">
      <a:dk1>
        <a:srgbClr val="404040"/>
      </a:dk1>
      <a:lt1>
        <a:srgbClr val="FFFFFF"/>
      </a:lt1>
      <a:dk2>
        <a:srgbClr val="1F497D"/>
      </a:dk2>
      <a:lt2>
        <a:srgbClr val="D2D2D2"/>
      </a:lt2>
      <a:accent1>
        <a:srgbClr val="A6C4DE"/>
      </a:accent1>
      <a:accent2>
        <a:srgbClr val="9D7D9E"/>
      </a:accent2>
      <a:accent3>
        <a:srgbClr val="FFFFFF"/>
      </a:accent3>
      <a:accent4>
        <a:srgbClr val="353535"/>
      </a:accent4>
      <a:accent5>
        <a:srgbClr val="D0DEEC"/>
      </a:accent5>
      <a:accent6>
        <a:srgbClr val="8E718F"/>
      </a:accent6>
      <a:hlink>
        <a:srgbClr val="7AB800"/>
      </a:hlink>
      <a:folHlink>
        <a:srgbClr val="BF5C28"/>
      </a:folHlink>
    </a:clrScheme>
    <a:fontScheme name="blue_2003">
      <a:majorFont>
        <a:latin typeface="Trebuchet MS"/>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a:solidFill>
            <a:srgbClr val="4F81BD"/>
          </a:solidFill>
          <a:miter lim="800000"/>
          <a:headEnd/>
          <a:tailEnd type="triangle" w="med" len="med"/>
        </a:ln>
      </a:spPr>
      <a:bodyPr>
        <a:prstTxWarp prst="textNoShape">
          <a:avLst/>
        </a:prstTxWarp>
      </a:bodyPr>
      <a:lstStyle>
        <a:defPPr>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Calibri" charset="0"/>
            <a:ea typeface="MS PGothic" pitchFamily="34" charset="-128"/>
            <a:cs typeface="MS PGothic" pitchFamily="34" charset="-128"/>
          </a:defRPr>
        </a:defPPr>
      </a:lstStyle>
    </a:lnDef>
  </a:objectDefaults>
  <a:extraClrSchemeLst>
    <a:extraClrScheme>
      <a:clrScheme name="blue_2003 1">
        <a:dk1>
          <a:srgbClr val="616161"/>
        </a:dk1>
        <a:lt1>
          <a:srgbClr val="FFFFFF"/>
        </a:lt1>
        <a:dk2>
          <a:srgbClr val="1F497D"/>
        </a:dk2>
        <a:lt2>
          <a:srgbClr val="D2D2D2"/>
        </a:lt2>
        <a:accent1>
          <a:srgbClr val="5C0426"/>
        </a:accent1>
        <a:accent2>
          <a:srgbClr val="9D7D9E"/>
        </a:accent2>
        <a:accent3>
          <a:srgbClr val="FFFFFF"/>
        </a:accent3>
        <a:accent4>
          <a:srgbClr val="525252"/>
        </a:accent4>
        <a:accent5>
          <a:srgbClr val="B5AAAC"/>
        </a:accent5>
        <a:accent6>
          <a:srgbClr val="8E718F"/>
        </a:accent6>
        <a:hlink>
          <a:srgbClr val="253D51"/>
        </a:hlink>
        <a:folHlink>
          <a:srgbClr val="0D204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ue_2003">
  <a:themeElements>
    <a:clrScheme name="">
      <a:dk1>
        <a:srgbClr val="404040"/>
      </a:dk1>
      <a:lt1>
        <a:srgbClr val="FFFFFF"/>
      </a:lt1>
      <a:dk2>
        <a:srgbClr val="1F497D"/>
      </a:dk2>
      <a:lt2>
        <a:srgbClr val="D2D2D2"/>
      </a:lt2>
      <a:accent1>
        <a:srgbClr val="A6C4DE"/>
      </a:accent1>
      <a:accent2>
        <a:srgbClr val="9D7D9E"/>
      </a:accent2>
      <a:accent3>
        <a:srgbClr val="FFFFFF"/>
      </a:accent3>
      <a:accent4>
        <a:srgbClr val="353535"/>
      </a:accent4>
      <a:accent5>
        <a:srgbClr val="D0DEEC"/>
      </a:accent5>
      <a:accent6>
        <a:srgbClr val="8E718F"/>
      </a:accent6>
      <a:hlink>
        <a:srgbClr val="7AB800"/>
      </a:hlink>
      <a:folHlink>
        <a:srgbClr val="BF5C28"/>
      </a:folHlink>
    </a:clrScheme>
    <a:fontScheme name="blue_2003">
      <a:majorFont>
        <a:latin typeface="Trebuchet MS"/>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a:solidFill>
            <a:srgbClr val="4F81BD"/>
          </a:solidFill>
          <a:miter lim="800000"/>
          <a:headEnd/>
          <a:tailEnd type="triangle" w="med" len="med"/>
        </a:ln>
      </a:spPr>
      <a:bodyPr>
        <a:prstTxWarp prst="textNoShape">
          <a:avLst/>
        </a:prstTxWarp>
      </a:bodyPr>
      <a:lstStyle>
        <a:defPPr>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Calibri" charset="0"/>
            <a:ea typeface="MS PGothic" pitchFamily="34" charset="-128"/>
            <a:cs typeface="MS PGothic" pitchFamily="34" charset="-128"/>
          </a:defRPr>
        </a:defPPr>
      </a:lstStyle>
    </a:lnDef>
  </a:objectDefaults>
  <a:extraClrSchemeLst>
    <a:extraClrScheme>
      <a:clrScheme name="blue_2003 1">
        <a:dk1>
          <a:srgbClr val="616161"/>
        </a:dk1>
        <a:lt1>
          <a:srgbClr val="FFFFFF"/>
        </a:lt1>
        <a:dk2>
          <a:srgbClr val="1F497D"/>
        </a:dk2>
        <a:lt2>
          <a:srgbClr val="D2D2D2"/>
        </a:lt2>
        <a:accent1>
          <a:srgbClr val="5C0426"/>
        </a:accent1>
        <a:accent2>
          <a:srgbClr val="9D7D9E"/>
        </a:accent2>
        <a:accent3>
          <a:srgbClr val="FFFFFF"/>
        </a:accent3>
        <a:accent4>
          <a:srgbClr val="525252"/>
        </a:accent4>
        <a:accent5>
          <a:srgbClr val="B5AAAC"/>
        </a:accent5>
        <a:accent6>
          <a:srgbClr val="8E718F"/>
        </a:accent6>
        <a:hlink>
          <a:srgbClr val="253D51"/>
        </a:hlink>
        <a:folHlink>
          <a:srgbClr val="0D204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blue_200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ue_2003">
      <a:majorFont>
        <a:latin typeface="Trebuchet MS"/>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Calibri" charset="0"/>
            <a:ea typeface="MS PGothic" pitchFamily="34" charset="-128"/>
            <a:cs typeface="MS PGothic"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Calibri" charset="0"/>
            <a:ea typeface="MS PGothic" pitchFamily="34" charset="-128"/>
            <a:cs typeface="MS PGothic" pitchFamily="34" charset="-128"/>
          </a:defRPr>
        </a:defPPr>
      </a:lstStyle>
    </a:lnDef>
  </a:objectDefaults>
  <a:extraClrSchemeLst>
    <a:extraClrScheme>
      <a:clrScheme name="blue_2003 1">
        <a:dk1>
          <a:srgbClr val="616161"/>
        </a:dk1>
        <a:lt1>
          <a:srgbClr val="FFFFFF"/>
        </a:lt1>
        <a:dk2>
          <a:srgbClr val="1F497D"/>
        </a:dk2>
        <a:lt2>
          <a:srgbClr val="D2D2D2"/>
        </a:lt2>
        <a:accent1>
          <a:srgbClr val="5C0426"/>
        </a:accent1>
        <a:accent2>
          <a:srgbClr val="9D7D9E"/>
        </a:accent2>
        <a:accent3>
          <a:srgbClr val="FFFFFF"/>
        </a:accent3>
        <a:accent4>
          <a:srgbClr val="525252"/>
        </a:accent4>
        <a:accent5>
          <a:srgbClr val="B5AAAC"/>
        </a:accent5>
        <a:accent6>
          <a:srgbClr val="8E718F"/>
        </a:accent6>
        <a:hlink>
          <a:srgbClr val="253D51"/>
        </a:hlink>
        <a:folHlink>
          <a:srgbClr val="0D204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blue_200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ue_2003">
      <a:majorFont>
        <a:latin typeface="Trebuchet MS"/>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Calibri" charset="0"/>
            <a:ea typeface="MS PGothic" pitchFamily="34" charset="-128"/>
            <a:cs typeface="MS PGothic"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Calibri" charset="0"/>
            <a:ea typeface="MS PGothic" pitchFamily="34" charset="-128"/>
            <a:cs typeface="MS PGothic" pitchFamily="34" charset="-128"/>
          </a:defRPr>
        </a:defPPr>
      </a:lstStyle>
    </a:lnDef>
  </a:objectDefaults>
  <a:extraClrSchemeLst>
    <a:extraClrScheme>
      <a:clrScheme name="blue_2003 1">
        <a:dk1>
          <a:srgbClr val="616161"/>
        </a:dk1>
        <a:lt1>
          <a:srgbClr val="FFFFFF"/>
        </a:lt1>
        <a:dk2>
          <a:srgbClr val="1F497D"/>
        </a:dk2>
        <a:lt2>
          <a:srgbClr val="D2D2D2"/>
        </a:lt2>
        <a:accent1>
          <a:srgbClr val="5C0426"/>
        </a:accent1>
        <a:accent2>
          <a:srgbClr val="9D7D9E"/>
        </a:accent2>
        <a:accent3>
          <a:srgbClr val="FFFFFF"/>
        </a:accent3>
        <a:accent4>
          <a:srgbClr val="525252"/>
        </a:accent4>
        <a:accent5>
          <a:srgbClr val="B5AAAC"/>
        </a:accent5>
        <a:accent6>
          <a:srgbClr val="8E718F"/>
        </a:accent6>
        <a:hlink>
          <a:srgbClr val="253D51"/>
        </a:hlink>
        <a:folHlink>
          <a:srgbClr val="0D204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blue_200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ue_2003">
      <a:majorFont>
        <a:latin typeface="Trebuchet MS"/>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Calibri" charset="0"/>
            <a:ea typeface="MS PGothic" pitchFamily="34" charset="-128"/>
            <a:cs typeface="MS PGothic"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Calibri" charset="0"/>
            <a:ea typeface="MS PGothic" pitchFamily="34" charset="-128"/>
            <a:cs typeface="MS PGothic" pitchFamily="34" charset="-128"/>
          </a:defRPr>
        </a:defPPr>
      </a:lstStyle>
    </a:lnDef>
  </a:objectDefaults>
  <a:extraClrSchemeLst>
    <a:extraClrScheme>
      <a:clrScheme name="blue_2003 1">
        <a:dk1>
          <a:srgbClr val="616161"/>
        </a:dk1>
        <a:lt1>
          <a:srgbClr val="FFFFFF"/>
        </a:lt1>
        <a:dk2>
          <a:srgbClr val="1F497D"/>
        </a:dk2>
        <a:lt2>
          <a:srgbClr val="D2D2D2"/>
        </a:lt2>
        <a:accent1>
          <a:srgbClr val="5C0426"/>
        </a:accent1>
        <a:accent2>
          <a:srgbClr val="9D7D9E"/>
        </a:accent2>
        <a:accent3>
          <a:srgbClr val="FFFFFF"/>
        </a:accent3>
        <a:accent4>
          <a:srgbClr val="525252"/>
        </a:accent4>
        <a:accent5>
          <a:srgbClr val="B5AAAC"/>
        </a:accent5>
        <a:accent6>
          <a:srgbClr val="8E718F"/>
        </a:accent6>
        <a:hlink>
          <a:srgbClr val="253D51"/>
        </a:hlink>
        <a:folHlink>
          <a:srgbClr val="0D204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30414_Globus_blue_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blue_addfield.pot</Template>
  <TotalTime>1431</TotalTime>
  <Words>2506</Words>
  <Application>Microsoft Macintosh PowerPoint</Application>
  <PresentationFormat>On-screen Show (4:3)</PresentationFormat>
  <Paragraphs>450</Paragraphs>
  <Slides>25</Slides>
  <Notes>17</Notes>
  <HiddenSlides>0</HiddenSlides>
  <MMClips>0</MMClips>
  <ScaleCrop>false</ScaleCrop>
  <HeadingPairs>
    <vt:vector size="4" baseType="variant">
      <vt:variant>
        <vt:lpstr>Theme</vt:lpstr>
      </vt:variant>
      <vt:variant>
        <vt:i4>7</vt:i4>
      </vt:variant>
      <vt:variant>
        <vt:lpstr>Slide Titles</vt:lpstr>
      </vt:variant>
      <vt:variant>
        <vt:i4>25</vt:i4>
      </vt:variant>
    </vt:vector>
  </HeadingPairs>
  <TitlesOfParts>
    <vt:vector size="32" baseType="lpstr">
      <vt:lpstr>blue_2003</vt:lpstr>
      <vt:lpstr>1_blue_2003</vt:lpstr>
      <vt:lpstr>2_blue_2003</vt:lpstr>
      <vt:lpstr>3_blue_2003</vt:lpstr>
      <vt:lpstr>4_blue_2003</vt:lpstr>
      <vt:lpstr>5_blue_2003</vt:lpstr>
      <vt:lpstr>130414_Globus_blue_v1</vt:lpstr>
      <vt:lpstr>Swift Parallel Scripting for  High-Performance Workflow</vt:lpstr>
      <vt:lpstr>Increasing capabilities in computational science</vt:lpstr>
      <vt:lpstr>Workflow needs</vt:lpstr>
      <vt:lpstr>When do you need HPC workflow? Example application: protein-ligand docking for drug screening</vt:lpstr>
      <vt:lpstr>Expressing this many task workflow in Swift</vt:lpstr>
      <vt:lpstr>Swift enables execution of simulation campaigns across multiple HPC and cloud resources</vt:lpstr>
      <vt:lpstr>Swift in a nutshell</vt:lpstr>
      <vt:lpstr>Pervasively parallel</vt:lpstr>
      <vt:lpstr>Pervasive parallel data flow</vt:lpstr>
      <vt:lpstr>Data-intensive example: Processing MODIS land-use data</vt:lpstr>
      <vt:lpstr>Processing MODIS land-use data</vt:lpstr>
      <vt:lpstr>Example of Swift’s implicit parallelism:             Processing MODIS land-use data</vt:lpstr>
      <vt:lpstr>Swift provides 4 important benefits:</vt:lpstr>
      <vt:lpstr>Swift/T: productive extreme-scale scripting</vt:lpstr>
      <vt:lpstr>Parallel tasks in Swift/T</vt:lpstr>
      <vt:lpstr>LAMMPS parallel tasks</vt:lpstr>
      <vt:lpstr>Swift/T-specific features</vt:lpstr>
      <vt:lpstr>Swift/T: scaling of trivial foreach { } loop 100 microsecond to 10 millisecond tasks on up to 512K integer cores of Blue Waters</vt:lpstr>
      <vt:lpstr>Large-scale applications using Swift</vt:lpstr>
      <vt:lpstr>Boosting Light Source Productivity with Swift ALCF Data Analysis H Sharma, J Almer (APS);  J Wozniak, M Wilde, I Foster (MCS)</vt:lpstr>
      <vt:lpstr>Conclusion: parallel workflow scripting is practical, productive, and necessary, at a broad range of scales</vt:lpstr>
      <vt:lpstr>What’s next?</vt:lpstr>
      <vt:lpstr>GeMTC: GPU-enabled Many-Task Computing</vt:lpstr>
      <vt:lpstr>Further research directions</vt:lpstr>
      <vt:lpstr>PowerPoint Presentation</vt:lpstr>
    </vt:vector>
  </TitlesOfParts>
  <Company>Argonne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Sana Sandler</dc:creator>
  <cp:lastModifiedBy>Daniel S. Katz</cp:lastModifiedBy>
  <cp:revision>79</cp:revision>
  <dcterms:created xsi:type="dcterms:W3CDTF">2009-09-17T16:37:31Z</dcterms:created>
  <dcterms:modified xsi:type="dcterms:W3CDTF">2015-04-17T02:29:33Z</dcterms:modified>
</cp:coreProperties>
</file>